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3962" r:id="rId2"/>
    <p:sldMasterId id="2147483974" r:id="rId3"/>
    <p:sldMasterId id="2147483988" r:id="rId4"/>
  </p:sldMasterIdLst>
  <p:notesMasterIdLst>
    <p:notesMasterId r:id="rId57"/>
  </p:notesMasterIdLst>
  <p:sldIdLst>
    <p:sldId id="285" r:id="rId5"/>
    <p:sldId id="313" r:id="rId6"/>
    <p:sldId id="314" r:id="rId7"/>
    <p:sldId id="315" r:id="rId8"/>
    <p:sldId id="316" r:id="rId9"/>
    <p:sldId id="326" r:id="rId10"/>
    <p:sldId id="327" r:id="rId11"/>
    <p:sldId id="328" r:id="rId12"/>
    <p:sldId id="300" r:id="rId13"/>
    <p:sldId id="301" r:id="rId14"/>
    <p:sldId id="302" r:id="rId15"/>
    <p:sldId id="330" r:id="rId16"/>
    <p:sldId id="317" r:id="rId17"/>
    <p:sldId id="304" r:id="rId18"/>
    <p:sldId id="291" r:id="rId19"/>
    <p:sldId id="282" r:id="rId20"/>
    <p:sldId id="281" r:id="rId21"/>
    <p:sldId id="325" r:id="rId22"/>
    <p:sldId id="320" r:id="rId23"/>
    <p:sldId id="305" r:id="rId24"/>
    <p:sldId id="307" r:id="rId25"/>
    <p:sldId id="278" r:id="rId26"/>
    <p:sldId id="306" r:id="rId27"/>
    <p:sldId id="279" r:id="rId28"/>
    <p:sldId id="309" r:id="rId29"/>
    <p:sldId id="310" r:id="rId30"/>
    <p:sldId id="273" r:id="rId31"/>
    <p:sldId id="318" r:id="rId32"/>
    <p:sldId id="319" r:id="rId33"/>
    <p:sldId id="299" r:id="rId34"/>
    <p:sldId id="329" r:id="rId35"/>
    <p:sldId id="286" r:id="rId36"/>
    <p:sldId id="290" r:id="rId37"/>
    <p:sldId id="311" r:id="rId38"/>
    <p:sldId id="298" r:id="rId39"/>
    <p:sldId id="284" r:id="rId40"/>
    <p:sldId id="265" r:id="rId41"/>
    <p:sldId id="264" r:id="rId42"/>
    <p:sldId id="266" r:id="rId43"/>
    <p:sldId id="261" r:id="rId44"/>
    <p:sldId id="262" r:id="rId45"/>
    <p:sldId id="263" r:id="rId46"/>
    <p:sldId id="268" r:id="rId47"/>
    <p:sldId id="269" r:id="rId48"/>
    <p:sldId id="270" r:id="rId49"/>
    <p:sldId id="272" r:id="rId50"/>
    <p:sldId id="267" r:id="rId51"/>
    <p:sldId id="280" r:id="rId52"/>
    <p:sldId id="274" r:id="rId53"/>
    <p:sldId id="277" r:id="rId54"/>
    <p:sldId id="276" r:id="rId55"/>
    <p:sldId id="275"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012" autoAdjust="0"/>
  </p:normalViewPr>
  <p:slideViewPr>
    <p:cSldViewPr snapToGrid="0" snapToObjects="1">
      <p:cViewPr>
        <p:scale>
          <a:sx n="114" d="100"/>
          <a:sy n="114" d="100"/>
        </p:scale>
        <p:origin x="-1448" y="-4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8EEBA8F-4143-A74A-B5DF-EDAAB9A0156D}" type="datetimeFigureOut">
              <a:rPr lang="en-US" smtClean="0"/>
              <a:t>10/24/13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1824D78-FB7E-3C42-8848-8D9C46FA5FEF}" type="slidenum">
              <a:rPr lang="en-US" smtClean="0"/>
              <a:t>‹#›</a:t>
            </a:fld>
            <a:endParaRPr lang="en-US"/>
          </a:p>
        </p:txBody>
      </p:sp>
    </p:spTree>
    <p:extLst>
      <p:ext uri="{BB962C8B-B14F-4D97-AF65-F5344CB8AC3E}">
        <p14:creationId xmlns:p14="http://schemas.microsoft.com/office/powerpoint/2010/main" val="28851703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C665AE-0B84-8340-B2DB-AF177AB858F9}"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charset="0"/>
                <a:cs typeface="MS PGothic" charset="0"/>
              </a:defRPr>
            </a:lvl1pPr>
            <a:lvl2pPr marL="716130" indent="-275434">
              <a:defRPr sz="2300">
                <a:solidFill>
                  <a:schemeClr val="tx1"/>
                </a:solidFill>
                <a:latin typeface="Times" charset="0"/>
                <a:ea typeface="MS PGothic" charset="0"/>
                <a:cs typeface="MS PGothic" charset="0"/>
              </a:defRPr>
            </a:lvl2pPr>
            <a:lvl3pPr marL="1101738" indent="-220348">
              <a:defRPr sz="2300">
                <a:solidFill>
                  <a:schemeClr val="tx1"/>
                </a:solidFill>
                <a:latin typeface="Times" charset="0"/>
                <a:ea typeface="MS PGothic" charset="0"/>
                <a:cs typeface="MS PGothic" charset="0"/>
              </a:defRPr>
            </a:lvl3pPr>
            <a:lvl4pPr marL="1542433" indent="-220348">
              <a:defRPr sz="2300">
                <a:solidFill>
                  <a:schemeClr val="tx1"/>
                </a:solidFill>
                <a:latin typeface="Times" charset="0"/>
                <a:ea typeface="MS PGothic" charset="0"/>
                <a:cs typeface="MS PGothic" charset="0"/>
              </a:defRPr>
            </a:lvl4pPr>
            <a:lvl5pPr marL="1983128" indent="-220348">
              <a:defRPr sz="2300">
                <a:solidFill>
                  <a:schemeClr val="tx1"/>
                </a:solidFill>
                <a:latin typeface="Times"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Times"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Times"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Times"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3EC1FF67-2B5D-6749-AAA1-C794F56B53EB}" type="slidenum">
              <a:rPr lang="en-US" sz="1300">
                <a:solidFill>
                  <a:prstClr val="black"/>
                </a:solidFill>
              </a:rPr>
              <a:pPr/>
              <a:t>10</a:t>
            </a:fld>
            <a:endParaRPr lang="en-US" sz="13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charset="0"/>
                <a:cs typeface="MS PGothic" charset="0"/>
              </a:defRPr>
            </a:lvl1pPr>
            <a:lvl2pPr marL="716130" indent="-275434">
              <a:defRPr sz="2300">
                <a:solidFill>
                  <a:schemeClr val="tx1"/>
                </a:solidFill>
                <a:latin typeface="Times" charset="0"/>
                <a:ea typeface="MS PGothic" charset="0"/>
                <a:cs typeface="MS PGothic" charset="0"/>
              </a:defRPr>
            </a:lvl2pPr>
            <a:lvl3pPr marL="1101738" indent="-220348">
              <a:defRPr sz="2300">
                <a:solidFill>
                  <a:schemeClr val="tx1"/>
                </a:solidFill>
                <a:latin typeface="Times" charset="0"/>
                <a:ea typeface="MS PGothic" charset="0"/>
                <a:cs typeface="MS PGothic" charset="0"/>
              </a:defRPr>
            </a:lvl3pPr>
            <a:lvl4pPr marL="1542433" indent="-220348">
              <a:defRPr sz="2300">
                <a:solidFill>
                  <a:schemeClr val="tx1"/>
                </a:solidFill>
                <a:latin typeface="Times" charset="0"/>
                <a:ea typeface="MS PGothic" charset="0"/>
                <a:cs typeface="MS PGothic" charset="0"/>
              </a:defRPr>
            </a:lvl4pPr>
            <a:lvl5pPr marL="1983128" indent="-220348">
              <a:defRPr sz="2300">
                <a:solidFill>
                  <a:schemeClr val="tx1"/>
                </a:solidFill>
                <a:latin typeface="Times"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Times"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Times"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Times"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D97B8238-FBF5-8441-B90D-B65849975E57}" type="slidenum">
              <a:rPr lang="en-US" sz="1300">
                <a:solidFill>
                  <a:prstClr val="black"/>
                </a:solidFill>
              </a:rPr>
              <a:pPr/>
              <a:t>11</a:t>
            </a:fld>
            <a:endParaRPr lang="en-US" sz="1300">
              <a:solidFill>
                <a:prstClr val="black"/>
              </a:solidFill>
            </a:endParaRPr>
          </a:p>
        </p:txBody>
      </p:sp>
      <p:sp>
        <p:nvSpPr>
          <p:cNvPr id="51202" name="Rectangle 2"/>
          <p:cNvSpPr>
            <a:spLocks noGrp="1" noRot="1" noChangeAspect="1" noChangeArrowheads="1" noTextEdit="1"/>
          </p:cNvSpPr>
          <p:nvPr>
            <p:ph type="sldImg"/>
          </p:nvPr>
        </p:nvSpPr>
        <p:spPr>
          <a:xfrm>
            <a:off x="1138238" y="625475"/>
            <a:ext cx="4733925" cy="3551238"/>
          </a:xfrm>
          <a:ln w="12700" cap="flat">
            <a:solidFill>
              <a:schemeClr val="tx1"/>
            </a:solidFill>
          </a:ln>
        </p:spPr>
      </p:sp>
      <p:sp>
        <p:nvSpPr>
          <p:cNvPr id="51203" name="Rectangle 3"/>
          <p:cNvSpPr>
            <a:spLocks noGrp="1" noChangeArrowheads="1"/>
          </p:cNvSpPr>
          <p:nvPr>
            <p:ph type="body" idx="1"/>
          </p:nvPr>
        </p:nvSpPr>
        <p:spPr>
          <a:xfrm>
            <a:off x="934112" y="4411486"/>
            <a:ext cx="5131528" cy="41870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201" tIns="45292" rIns="92201" bIns="45292"/>
          <a:lstStyle/>
          <a:p>
            <a:endParaRPr lang="en-US">
              <a:latin typeface="Times" charset="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C665AE-0B84-8340-B2DB-AF177AB858F9}"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charset="0"/>
                <a:cs typeface="MS PGothic" charset="0"/>
              </a:defRPr>
            </a:lvl1pPr>
            <a:lvl2pPr marL="716130" indent="-275434">
              <a:defRPr sz="2300">
                <a:solidFill>
                  <a:schemeClr val="tx1"/>
                </a:solidFill>
                <a:latin typeface="Times" charset="0"/>
                <a:ea typeface="MS PGothic" charset="0"/>
                <a:cs typeface="MS PGothic" charset="0"/>
              </a:defRPr>
            </a:lvl2pPr>
            <a:lvl3pPr marL="1101738" indent="-220348">
              <a:defRPr sz="2300">
                <a:solidFill>
                  <a:schemeClr val="tx1"/>
                </a:solidFill>
                <a:latin typeface="Times" charset="0"/>
                <a:ea typeface="MS PGothic" charset="0"/>
                <a:cs typeface="MS PGothic" charset="0"/>
              </a:defRPr>
            </a:lvl3pPr>
            <a:lvl4pPr marL="1542433" indent="-220348">
              <a:defRPr sz="2300">
                <a:solidFill>
                  <a:schemeClr val="tx1"/>
                </a:solidFill>
                <a:latin typeface="Times" charset="0"/>
                <a:ea typeface="MS PGothic" charset="0"/>
                <a:cs typeface="MS PGothic" charset="0"/>
              </a:defRPr>
            </a:lvl4pPr>
            <a:lvl5pPr marL="1983128" indent="-220348">
              <a:defRPr sz="2300">
                <a:solidFill>
                  <a:schemeClr val="tx1"/>
                </a:solidFill>
                <a:latin typeface="Times"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Times"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Times"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Times"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3EC1FF67-2B5D-6749-AAA1-C794F56B53EB}" type="slidenum">
              <a:rPr lang="en-US" sz="1300">
                <a:solidFill>
                  <a:prstClr val="black"/>
                </a:solidFill>
              </a:rPr>
              <a:pPr/>
              <a:t>28</a:t>
            </a:fld>
            <a:endParaRPr lang="en-US" sz="13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charset="0"/>
                <a:cs typeface="MS PGothic" charset="0"/>
              </a:defRPr>
            </a:lvl1pPr>
            <a:lvl2pPr marL="716130" indent="-275434">
              <a:defRPr sz="2300">
                <a:solidFill>
                  <a:schemeClr val="tx1"/>
                </a:solidFill>
                <a:latin typeface="Times" charset="0"/>
                <a:ea typeface="MS PGothic" charset="0"/>
                <a:cs typeface="MS PGothic" charset="0"/>
              </a:defRPr>
            </a:lvl2pPr>
            <a:lvl3pPr marL="1101738" indent="-220348">
              <a:defRPr sz="2300">
                <a:solidFill>
                  <a:schemeClr val="tx1"/>
                </a:solidFill>
                <a:latin typeface="Times" charset="0"/>
                <a:ea typeface="MS PGothic" charset="0"/>
                <a:cs typeface="MS PGothic" charset="0"/>
              </a:defRPr>
            </a:lvl3pPr>
            <a:lvl4pPr marL="1542433" indent="-220348">
              <a:defRPr sz="2300">
                <a:solidFill>
                  <a:schemeClr val="tx1"/>
                </a:solidFill>
                <a:latin typeface="Times" charset="0"/>
                <a:ea typeface="MS PGothic" charset="0"/>
                <a:cs typeface="MS PGothic" charset="0"/>
              </a:defRPr>
            </a:lvl4pPr>
            <a:lvl5pPr marL="1983128" indent="-220348">
              <a:defRPr sz="2300">
                <a:solidFill>
                  <a:schemeClr val="tx1"/>
                </a:solidFill>
                <a:latin typeface="Times"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Times"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Times"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Times"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Times" charset="0"/>
                <a:ea typeface="MS PGothic" charset="0"/>
                <a:cs typeface="MS PGothic" charset="0"/>
              </a:defRPr>
            </a:lvl9pPr>
          </a:lstStyle>
          <a:p>
            <a:fld id="{D97B8238-FBF5-8441-B90D-B65849975E57}" type="slidenum">
              <a:rPr lang="en-US" sz="1300">
                <a:solidFill>
                  <a:prstClr val="black"/>
                </a:solidFill>
              </a:rPr>
              <a:pPr/>
              <a:t>29</a:t>
            </a:fld>
            <a:endParaRPr lang="en-US" sz="1300">
              <a:solidFill>
                <a:prstClr val="black"/>
              </a:solidFill>
            </a:endParaRPr>
          </a:p>
        </p:txBody>
      </p:sp>
      <p:sp>
        <p:nvSpPr>
          <p:cNvPr id="51202" name="Rectangle 2"/>
          <p:cNvSpPr>
            <a:spLocks noGrp="1" noRot="1" noChangeAspect="1" noChangeArrowheads="1" noTextEdit="1"/>
          </p:cNvSpPr>
          <p:nvPr>
            <p:ph type="sldImg"/>
          </p:nvPr>
        </p:nvSpPr>
        <p:spPr>
          <a:xfrm>
            <a:off x="1138238" y="625475"/>
            <a:ext cx="4733925" cy="3551238"/>
          </a:xfrm>
          <a:ln w="12700" cap="flat">
            <a:solidFill>
              <a:schemeClr val="tx1"/>
            </a:solidFill>
          </a:ln>
        </p:spPr>
      </p:sp>
      <p:sp>
        <p:nvSpPr>
          <p:cNvPr id="51203" name="Rectangle 3"/>
          <p:cNvSpPr>
            <a:spLocks noGrp="1" noChangeArrowheads="1"/>
          </p:cNvSpPr>
          <p:nvPr>
            <p:ph type="body" idx="1"/>
          </p:nvPr>
        </p:nvSpPr>
        <p:spPr>
          <a:xfrm>
            <a:off x="934112" y="4411486"/>
            <a:ext cx="5131528" cy="41870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201" tIns="45292" rIns="92201" bIns="45292"/>
          <a:lstStyle/>
          <a:p>
            <a:endParaRPr lang="en-US">
              <a:latin typeface="Times" charset="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18B2BD-9813-4B4D-86B5-FAF29C888D9A}" type="slidenum">
              <a:rPr lang="en-US" sz="1200">
                <a:latin typeface="Calibri" charset="0"/>
              </a:rPr>
              <a:pPr eaLnBrk="1" hangingPunct="1"/>
              <a:t>30</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18B2BD-9813-4B4D-86B5-FAF29C888D9A}" type="slidenum">
              <a:rPr lang="en-US" sz="1200">
                <a:latin typeface="Calibri" charset="0"/>
              </a:rPr>
              <a:pPr eaLnBrk="1" hangingPunct="1"/>
              <a:t>31</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18B2BD-9813-4B4D-86B5-FAF29C888D9A}" type="slidenum">
              <a:rPr lang="en-US" sz="1200">
                <a:latin typeface="Calibri" charset="0"/>
              </a:rPr>
              <a:pPr eaLnBrk="1" hangingPunct="1"/>
              <a:t>32</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10/24/13</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10/24/13</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10/24/13</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76837-91EE-AD41-B227-499B8C97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4150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0BA13B-30B0-4A4B-B143-E6CA946427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30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702547-0F63-9342-ACC2-3798EEBD03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663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AE4FB5-A1C0-0D43-BC82-6A8512EEA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46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ACBE7-1C7B-1D4B-9E0B-CEF9ED8631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103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A003A6-6D29-FD43-A239-B084E5719E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19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F4DCDA-A15C-7F40-B0DA-7E5BD7CCA0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4162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BCD40D-0709-7648-8F22-1D06C5BE65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13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10/24/13</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E61038-FA73-AA4A-B483-32AB964504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536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70B58E-93FA-3D48-9949-7DDE099522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042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FDEBEE-4932-1649-A8B4-DDA6387A7B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2627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28C206-8CC6-CE48-BFED-1D25BFE57C9D}"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922259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5717DB-7671-274C-8B79-FD984CE04481}"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970015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2326BF-6CA8-B740-A6DC-4AB4665D89EE}"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1495480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C0640-8490-EB46-B2E8-199930A16B63}"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589553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FAF9BB-58CA-044A-BE9E-40BC70390DE5}"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1894504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5807C1-1A4E-0145-9ED4-91FB52158070}"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105666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21F0B5-DF49-554E-8382-6FCA7A393C25}"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20162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10/24/13</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F93EE4-4747-4F49-9CD2-80F332EE24F6}"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787775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51B7D6-74BE-D646-81F7-F06A5DE749F1}"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2797890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C9590-9A61-494D-AB68-240A541C03C4}"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1907276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F5E942-8341-8646-9769-848ACAFCA251}"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342319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vert="horz"/>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479D5F-D55C-9E4E-AF32-A1035F425A7B}"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592565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8428EA-9CB1-3C4A-A376-9271326BABD9}" type="slidenum">
              <a:rPr lang="en-US">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3727228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28C206-8CC6-CE48-BFED-1D25BFE57C9D}"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4015599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5717DB-7671-274C-8B79-FD984CE04481}"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2888194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2326BF-6CA8-B740-A6DC-4AB4665D89EE}"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2136198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C0640-8490-EB46-B2E8-199930A16B63}"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350798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10/24/13</a:t>
            </a:fld>
            <a:endParaRPr lang="en-US"/>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FAF9BB-58CA-044A-BE9E-40BC70390DE5}"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2094099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5807C1-1A4E-0145-9ED4-91FB52158070}"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4145002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21F0B5-DF49-554E-8382-6FCA7A393C25}"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3204213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F93EE4-4747-4F49-9CD2-80F332EE24F6}"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2649536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51B7D6-74BE-D646-81F7-F06A5DE749F1}"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1482053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C9590-9A61-494D-AB68-240A541C03C4}"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818230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F5E942-8341-8646-9769-848ACAFCA251}"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1835029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vert="horz"/>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479D5F-D55C-9E4E-AF32-A1035F425A7B}"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38539785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8428EA-9CB1-3C4A-A376-9271326BABD9}" type="slidenum">
              <a:rPr lang="en-US">
                <a:solidFill>
                  <a:srgbClr val="000000"/>
                </a:solidFill>
                <a:latin typeface="Verdana"/>
              </a:rPr>
              <a:pPr>
                <a:defRPr/>
              </a:pPr>
              <a:t>‹#›</a:t>
            </a:fld>
            <a:endParaRPr lang="en-US" sz="1400">
              <a:solidFill>
                <a:srgbClr val="000000"/>
              </a:solidFill>
              <a:latin typeface="Verdana"/>
            </a:endParaRPr>
          </a:p>
        </p:txBody>
      </p:sp>
    </p:spTree>
    <p:extLst>
      <p:ext uri="{BB962C8B-B14F-4D97-AF65-F5344CB8AC3E}">
        <p14:creationId xmlns:p14="http://schemas.microsoft.com/office/powerpoint/2010/main" val="190905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10/24/13</a:t>
            </a:fld>
            <a:endParaRPr lang="en-US"/>
          </a:p>
        </p:txBody>
      </p:sp>
      <p:sp>
        <p:nvSpPr>
          <p:cNvPr id="8" name="Footer Placeholder 7"/>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10/24/13</a:t>
            </a:fld>
            <a:endParaRPr lang="en-US"/>
          </a:p>
        </p:txBody>
      </p:sp>
      <p:sp>
        <p:nvSpPr>
          <p:cNvPr id="4" name="Footer Placeholder 3"/>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10/24/13</a:t>
            </a:fld>
            <a:endParaRPr lang="en-US"/>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10/24/13</a:t>
            </a:fld>
            <a:endParaRPr lang="en-US"/>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10/24/13</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Relationship Id="rId14"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31788" y="63746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10/24/13</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8479BA64-86BF-1046-823A-B33081C47A94}" type="slidenum">
              <a:rPr lang="en-US">
                <a:solidFill>
                  <a:srgbClr val="000000"/>
                </a:solidFill>
                <a:latin typeface="Arial" charset="0"/>
                <a:ea typeface="ＭＳ Ｐゴシック" charset="0"/>
                <a:cs typeface="ＭＳ Ｐゴシック" charset="0"/>
              </a:rPr>
              <a:pPr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270575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305800" y="0"/>
            <a:ext cx="838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vl1pPr>
          </a:lstStyle>
          <a:p>
            <a:pPr eaLnBrk="0" fontAlgn="base" hangingPunct="0">
              <a:spcBef>
                <a:spcPct val="0"/>
              </a:spcBef>
              <a:spcAft>
                <a:spcPct val="0"/>
              </a:spcAft>
              <a:defRPr/>
            </a:pPr>
            <a:fld id="{E953113F-C91B-464F-81CA-687A8960983B}" type="slidenum">
              <a:rPr lang="en-US">
                <a:solidFill>
                  <a:srgbClr val="000000"/>
                </a:solidFill>
                <a:latin typeface="Times" charset="0"/>
                <a:ea typeface="MS PGothic" charset="0"/>
                <a:cs typeface="MS PGothic" charset="0"/>
              </a:rPr>
              <a:pPr eaLnBrk="0" fontAlgn="base" hangingPunct="0">
                <a:spcBef>
                  <a:spcPct val="0"/>
                </a:spcBef>
                <a:spcAft>
                  <a:spcPct val="0"/>
                </a:spcAft>
                <a:defRPr/>
              </a:pPr>
              <a:t>‹#›</a:t>
            </a:fld>
            <a:endParaRPr lang="en-US" sz="140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249232540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Lst>
  <p:hf hdr="0" ftr="0" dt="0"/>
  <p:txStyles>
    <p:titleStyle>
      <a:lvl1pPr algn="ctr" rtl="0" eaLnBrk="0" fontAlgn="base" hangingPunct="0">
        <a:spcBef>
          <a:spcPct val="0"/>
        </a:spcBef>
        <a:spcAft>
          <a:spcPct val="0"/>
        </a:spcAft>
        <a:defRPr sz="3800">
          <a:solidFill>
            <a:srgbClr val="000066"/>
          </a:solidFill>
          <a:latin typeface="+mj-lt"/>
          <a:ea typeface="MS PGothic" pitchFamily="34" charset="-128"/>
          <a:cs typeface="MS PGothic" pitchFamily="34" charset="-128"/>
        </a:defRPr>
      </a:lvl1pPr>
      <a:lvl2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2pPr>
      <a:lvl3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3pPr>
      <a:lvl4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4pPr>
      <a:lvl5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5pPr>
      <a:lvl6pPr marL="457200" algn="ctr" rtl="0" eaLnBrk="0" fontAlgn="base" hangingPunct="0">
        <a:spcBef>
          <a:spcPct val="0"/>
        </a:spcBef>
        <a:spcAft>
          <a:spcPct val="0"/>
        </a:spcAft>
        <a:defRPr sz="3800">
          <a:solidFill>
            <a:srgbClr val="000066"/>
          </a:solidFill>
          <a:latin typeface="Verdana" pitchFamily="-107" charset="0"/>
        </a:defRPr>
      </a:lvl6pPr>
      <a:lvl7pPr marL="914400" algn="ctr" rtl="0" eaLnBrk="0" fontAlgn="base" hangingPunct="0">
        <a:spcBef>
          <a:spcPct val="0"/>
        </a:spcBef>
        <a:spcAft>
          <a:spcPct val="0"/>
        </a:spcAft>
        <a:defRPr sz="3800">
          <a:solidFill>
            <a:srgbClr val="000066"/>
          </a:solidFill>
          <a:latin typeface="Verdana" pitchFamily="-107" charset="0"/>
        </a:defRPr>
      </a:lvl7pPr>
      <a:lvl8pPr marL="1371600" algn="ctr" rtl="0" eaLnBrk="0" fontAlgn="base" hangingPunct="0">
        <a:spcBef>
          <a:spcPct val="0"/>
        </a:spcBef>
        <a:spcAft>
          <a:spcPct val="0"/>
        </a:spcAft>
        <a:defRPr sz="3800">
          <a:solidFill>
            <a:srgbClr val="000066"/>
          </a:solidFill>
          <a:latin typeface="Verdana" pitchFamily="-107" charset="0"/>
        </a:defRPr>
      </a:lvl8pPr>
      <a:lvl9pPr marL="1828800" algn="ctr" rtl="0" eaLnBrk="0" fontAlgn="base" hangingPunct="0">
        <a:spcBef>
          <a:spcPct val="0"/>
        </a:spcBef>
        <a:spcAft>
          <a:spcPct val="0"/>
        </a:spcAft>
        <a:defRPr sz="3800">
          <a:solidFill>
            <a:srgbClr val="000066"/>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6"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2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26"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cs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305800" y="0"/>
            <a:ext cx="838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vl1pPr>
          </a:lstStyle>
          <a:p>
            <a:pPr eaLnBrk="0" fontAlgn="base" hangingPunct="0">
              <a:spcBef>
                <a:spcPct val="0"/>
              </a:spcBef>
              <a:spcAft>
                <a:spcPct val="0"/>
              </a:spcAft>
              <a:defRPr/>
            </a:pPr>
            <a:fld id="{E953113F-C91B-464F-81CA-687A8960983B}" type="slidenum">
              <a:rPr lang="en-US">
                <a:solidFill>
                  <a:srgbClr val="000000"/>
                </a:solidFill>
                <a:latin typeface="Times" charset="0"/>
                <a:ea typeface="MS PGothic" charset="0"/>
                <a:cs typeface="MS PGothic" charset="0"/>
              </a:rPr>
              <a:pPr eaLnBrk="0" fontAlgn="base" hangingPunct="0">
                <a:spcBef>
                  <a:spcPct val="0"/>
                </a:spcBef>
                <a:spcAft>
                  <a:spcPct val="0"/>
                </a:spcAft>
                <a:defRPr/>
              </a:pPr>
              <a:t>‹#›</a:t>
            </a:fld>
            <a:endParaRPr lang="en-US" sz="140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1363297795"/>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Lst>
  <p:hf hdr="0" ftr="0" dt="0"/>
  <p:txStyles>
    <p:titleStyle>
      <a:lvl1pPr algn="ctr" rtl="0" eaLnBrk="0" fontAlgn="base" hangingPunct="0">
        <a:spcBef>
          <a:spcPct val="0"/>
        </a:spcBef>
        <a:spcAft>
          <a:spcPct val="0"/>
        </a:spcAft>
        <a:defRPr sz="3800">
          <a:solidFill>
            <a:srgbClr val="000066"/>
          </a:solidFill>
          <a:latin typeface="+mj-lt"/>
          <a:ea typeface="MS PGothic" pitchFamily="34" charset="-128"/>
          <a:cs typeface="MS PGothic" pitchFamily="34" charset="-128"/>
        </a:defRPr>
      </a:lvl1pPr>
      <a:lvl2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2pPr>
      <a:lvl3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3pPr>
      <a:lvl4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4pPr>
      <a:lvl5pPr algn="ctr" rtl="0" eaLnBrk="0" fontAlgn="base" hangingPunct="0">
        <a:spcBef>
          <a:spcPct val="0"/>
        </a:spcBef>
        <a:spcAft>
          <a:spcPct val="0"/>
        </a:spcAft>
        <a:defRPr sz="3800">
          <a:solidFill>
            <a:srgbClr val="000066"/>
          </a:solidFill>
          <a:latin typeface="Verdana" pitchFamily="-107" charset="0"/>
          <a:ea typeface="MS PGothic" pitchFamily="34" charset="-128"/>
          <a:cs typeface="MS PGothic" pitchFamily="34" charset="-128"/>
        </a:defRPr>
      </a:lvl5pPr>
      <a:lvl6pPr marL="457200" algn="ctr" rtl="0" eaLnBrk="0" fontAlgn="base" hangingPunct="0">
        <a:spcBef>
          <a:spcPct val="0"/>
        </a:spcBef>
        <a:spcAft>
          <a:spcPct val="0"/>
        </a:spcAft>
        <a:defRPr sz="3800">
          <a:solidFill>
            <a:srgbClr val="000066"/>
          </a:solidFill>
          <a:latin typeface="Verdana" pitchFamily="-107" charset="0"/>
        </a:defRPr>
      </a:lvl6pPr>
      <a:lvl7pPr marL="914400" algn="ctr" rtl="0" eaLnBrk="0" fontAlgn="base" hangingPunct="0">
        <a:spcBef>
          <a:spcPct val="0"/>
        </a:spcBef>
        <a:spcAft>
          <a:spcPct val="0"/>
        </a:spcAft>
        <a:defRPr sz="3800">
          <a:solidFill>
            <a:srgbClr val="000066"/>
          </a:solidFill>
          <a:latin typeface="Verdana" pitchFamily="-107" charset="0"/>
        </a:defRPr>
      </a:lvl7pPr>
      <a:lvl8pPr marL="1371600" algn="ctr" rtl="0" eaLnBrk="0" fontAlgn="base" hangingPunct="0">
        <a:spcBef>
          <a:spcPct val="0"/>
        </a:spcBef>
        <a:spcAft>
          <a:spcPct val="0"/>
        </a:spcAft>
        <a:defRPr sz="3800">
          <a:solidFill>
            <a:srgbClr val="000066"/>
          </a:solidFill>
          <a:latin typeface="Verdana" pitchFamily="-107" charset="0"/>
        </a:defRPr>
      </a:lvl8pPr>
      <a:lvl9pPr marL="1828800" algn="ctr" rtl="0" eaLnBrk="0" fontAlgn="base" hangingPunct="0">
        <a:spcBef>
          <a:spcPct val="0"/>
        </a:spcBef>
        <a:spcAft>
          <a:spcPct val="0"/>
        </a:spcAft>
        <a:defRPr sz="3800">
          <a:solidFill>
            <a:srgbClr val="000066"/>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6"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2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26"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515176" y="213663"/>
            <a:ext cx="8208939" cy="1110744"/>
          </a:xfrm>
        </p:spPr>
        <p:txBody>
          <a:bodyPr/>
          <a:lstStyle/>
          <a:p>
            <a:pPr algn="ctr" eaLnBrk="1" hangingPunct="1"/>
            <a:r>
              <a:rPr lang="en-US" b="1" dirty="0">
                <a:solidFill>
                  <a:srgbClr val="FF0000"/>
                </a:solidFill>
                <a:latin typeface="Times New Roman" charset="0"/>
                <a:ea typeface="ＭＳ Ｐゴシック" charset="0"/>
                <a:cs typeface="Times New Roman" charset="0"/>
              </a:rPr>
              <a:t>Sports </a:t>
            </a:r>
            <a:r>
              <a:rPr lang="en-US" b="1" dirty="0" smtClean="0">
                <a:solidFill>
                  <a:srgbClr val="FF0000"/>
                </a:solidFill>
                <a:latin typeface="Times New Roman" charset="0"/>
                <a:ea typeface="ＭＳ Ｐゴシック" charset="0"/>
                <a:cs typeface="Times New Roman" charset="0"/>
              </a:rPr>
              <a:t>and the Media*</a:t>
            </a:r>
            <a:endParaRPr lang="en-US" b="1" dirty="0">
              <a:solidFill>
                <a:srgbClr val="FF0000"/>
              </a:solidFill>
              <a:latin typeface="Times New Roman" charset="0"/>
              <a:ea typeface="ＭＳ Ｐゴシック" charset="0"/>
              <a:cs typeface="Times New Roman" charset="0"/>
            </a:endParaRPr>
          </a:p>
        </p:txBody>
      </p:sp>
      <p:sp>
        <p:nvSpPr>
          <p:cNvPr id="15362" name="Subtitle 2"/>
          <p:cNvSpPr>
            <a:spLocks noGrp="1"/>
          </p:cNvSpPr>
          <p:nvPr>
            <p:ph type="subTitle" idx="1"/>
          </p:nvPr>
        </p:nvSpPr>
        <p:spPr>
          <a:xfrm>
            <a:off x="249261" y="1723153"/>
            <a:ext cx="8474854" cy="4864799"/>
          </a:xfrm>
        </p:spPr>
        <p:txBody>
          <a:bodyPr>
            <a:noAutofit/>
          </a:bodyPr>
          <a:lstStyle/>
          <a:p>
            <a:pPr algn="ctr" eaLnBrk="1" hangingPunct="1"/>
            <a:r>
              <a:rPr lang="en-US" sz="2800" b="1" dirty="0" smtClean="0">
                <a:solidFill>
                  <a:srgbClr val="0000FF"/>
                </a:solidFill>
                <a:latin typeface="Times New Roman" charset="0"/>
                <a:ea typeface="ＭＳ Ｐゴシック" charset="0"/>
                <a:cs typeface="Times New Roman" charset="0"/>
              </a:rPr>
              <a:t>Prof. Charles </a:t>
            </a:r>
            <a:r>
              <a:rPr lang="en-US" sz="2800" b="1" dirty="0">
                <a:solidFill>
                  <a:srgbClr val="0000FF"/>
                </a:solidFill>
                <a:latin typeface="Times New Roman" charset="0"/>
                <a:ea typeface="ＭＳ Ｐゴシック" charset="0"/>
                <a:cs typeface="Times New Roman" charset="0"/>
              </a:rPr>
              <a:t>Fine</a:t>
            </a:r>
          </a:p>
          <a:p>
            <a:pPr algn="ctr" eaLnBrk="1" hangingPunct="1"/>
            <a:r>
              <a:rPr lang="en-US" sz="2800" b="1" dirty="0">
                <a:solidFill>
                  <a:srgbClr val="0000FF"/>
                </a:solidFill>
                <a:latin typeface="Times New Roman" charset="0"/>
                <a:ea typeface="ＭＳ Ｐゴシック" charset="0"/>
                <a:cs typeface="Times New Roman" charset="0"/>
              </a:rPr>
              <a:t>MIT Sloan School of Management</a:t>
            </a:r>
          </a:p>
          <a:p>
            <a:pPr algn="ctr" eaLnBrk="1" hangingPunct="1"/>
            <a:r>
              <a:rPr lang="en-US" sz="2800" b="1" dirty="0" smtClean="0">
                <a:solidFill>
                  <a:srgbClr val="0000FF"/>
                </a:solidFill>
                <a:latin typeface="Times New Roman" charset="0"/>
                <a:ea typeface="ＭＳ Ｐゴシック" charset="0"/>
                <a:cs typeface="Times New Roman" charset="0"/>
              </a:rPr>
              <a:t>&amp; MIT </a:t>
            </a:r>
            <a:r>
              <a:rPr lang="en-US" sz="2800" b="1" dirty="0">
                <a:solidFill>
                  <a:srgbClr val="0000FF"/>
                </a:solidFill>
                <a:latin typeface="Times New Roman" charset="0"/>
                <a:ea typeface="ＭＳ Ｐゴシック" charset="0"/>
                <a:cs typeface="Times New Roman" charset="0"/>
              </a:rPr>
              <a:t>Engineering Systems </a:t>
            </a:r>
            <a:r>
              <a:rPr lang="en-US" sz="2800" b="1" dirty="0" smtClean="0">
                <a:solidFill>
                  <a:srgbClr val="0000FF"/>
                </a:solidFill>
                <a:latin typeface="Times New Roman" charset="0"/>
                <a:ea typeface="ＭＳ Ｐゴシック" charset="0"/>
                <a:cs typeface="Times New Roman" charset="0"/>
              </a:rPr>
              <a:t>Division</a:t>
            </a:r>
          </a:p>
          <a:p>
            <a:pPr algn="ctr" eaLnBrk="1" hangingPunct="1"/>
            <a:r>
              <a:rPr lang="en-US" sz="2800" b="1" dirty="0" smtClean="0">
                <a:solidFill>
                  <a:srgbClr val="FF0000"/>
                </a:solidFill>
                <a:latin typeface="Times New Roman" charset="0"/>
                <a:ea typeface="ＭＳ Ｐゴシック" charset="0"/>
                <a:cs typeface="Times New Roman" charset="0"/>
              </a:rPr>
              <a:t>Co-Director, MIT Communications Futures Program</a:t>
            </a:r>
          </a:p>
          <a:p>
            <a:pPr algn="ctr" eaLnBrk="1" hangingPunct="1"/>
            <a:endParaRPr lang="en-US" sz="2800" b="1" dirty="0">
              <a:solidFill>
                <a:srgbClr val="0000FF"/>
              </a:solidFill>
              <a:latin typeface="Times New Roman" charset="0"/>
              <a:ea typeface="ＭＳ Ｐゴシック" charset="0"/>
              <a:cs typeface="Times New Roman" charset="0"/>
            </a:endParaRPr>
          </a:p>
          <a:p>
            <a:pPr algn="ctr" eaLnBrk="1" hangingPunct="1"/>
            <a:r>
              <a:rPr lang="en-US" sz="2800" b="1" dirty="0">
                <a:solidFill>
                  <a:srgbClr val="0000FF"/>
                </a:solidFill>
                <a:latin typeface="Times New Roman" charset="0"/>
                <a:ea typeface="ＭＳ Ｐゴシック" charset="0"/>
                <a:cs typeface="Times New Roman" charset="0"/>
              </a:rPr>
              <a:t>October </a:t>
            </a:r>
            <a:r>
              <a:rPr lang="en-US" sz="2800" b="1" dirty="0" smtClean="0">
                <a:solidFill>
                  <a:srgbClr val="0000FF"/>
                </a:solidFill>
                <a:latin typeface="Times New Roman" charset="0"/>
                <a:ea typeface="ＭＳ Ｐゴシック" charset="0"/>
                <a:cs typeface="Times New Roman" charset="0"/>
              </a:rPr>
              <a:t>2013</a:t>
            </a:r>
          </a:p>
          <a:p>
            <a:pPr algn="ctr" eaLnBrk="1" hangingPunct="1"/>
            <a:endParaRPr lang="en-US" sz="2800" b="1" dirty="0">
              <a:solidFill>
                <a:srgbClr val="0000FF"/>
              </a:solidFill>
              <a:latin typeface="Times New Roman" charset="0"/>
              <a:ea typeface="ＭＳ Ｐゴシック" charset="0"/>
              <a:cs typeface="Times New Roman" charset="0"/>
            </a:endParaRPr>
          </a:p>
          <a:p>
            <a:pPr algn="ctr"/>
            <a:r>
              <a:rPr lang="en-US" sz="2800" b="1" dirty="0" smtClean="0">
                <a:solidFill>
                  <a:srgbClr val="0000FF"/>
                </a:solidFill>
                <a:latin typeface="Times New Roman" charset="0"/>
                <a:ea typeface="ＭＳ Ｐゴシック" charset="0"/>
                <a:cs typeface="Times New Roman" charset="0"/>
              </a:rPr>
              <a:t>(</a:t>
            </a:r>
            <a:r>
              <a:rPr lang="en-US" sz="2800" b="1" dirty="0">
                <a:solidFill>
                  <a:srgbClr val="FF0000"/>
                </a:solidFill>
                <a:latin typeface="Times New Roman" charset="0"/>
                <a:ea typeface="ＭＳ Ｐゴシック" charset="0"/>
                <a:cs typeface="Times New Roman" charset="0"/>
              </a:rPr>
              <a:t>*</a:t>
            </a:r>
            <a:r>
              <a:rPr lang="en-US" sz="2800" b="1" dirty="0" smtClean="0">
                <a:solidFill>
                  <a:srgbClr val="0000FF"/>
                </a:solidFill>
                <a:latin typeface="Times New Roman" charset="0"/>
                <a:ea typeface="ＭＳ Ｐゴシック" charset="0"/>
                <a:cs typeface="Times New Roman" charset="0"/>
              </a:rPr>
              <a:t>with help from Emmanuel Blain, </a:t>
            </a:r>
            <a:r>
              <a:rPr lang="en-US" sz="2800" b="1" dirty="0" err="1" smtClean="0">
                <a:solidFill>
                  <a:srgbClr val="0000FF"/>
                </a:solidFill>
                <a:latin typeface="Times New Roman" charset="0"/>
                <a:ea typeface="ＭＳ Ｐゴシック" charset="0"/>
                <a:cs typeface="Times New Roman" charset="0"/>
              </a:rPr>
              <a:t>Halil</a:t>
            </a:r>
            <a:r>
              <a:rPr lang="en-US" sz="2800" b="1" dirty="0" smtClean="0">
                <a:solidFill>
                  <a:srgbClr val="0000FF"/>
                </a:solidFill>
                <a:latin typeface="Times New Roman" charset="0"/>
                <a:ea typeface="ＭＳ Ｐゴシック" charset="0"/>
                <a:cs typeface="Times New Roman" charset="0"/>
              </a:rPr>
              <a:t> </a:t>
            </a:r>
            <a:r>
              <a:rPr lang="en-US" sz="2800" b="1" dirty="0" err="1" smtClean="0">
                <a:solidFill>
                  <a:srgbClr val="0000FF"/>
                </a:solidFill>
                <a:latin typeface="Times New Roman" charset="0"/>
                <a:ea typeface="ＭＳ Ｐゴシック" charset="0"/>
                <a:cs typeface="Times New Roman" charset="0"/>
              </a:rPr>
              <a:t>Kiper</a:t>
            </a:r>
            <a:r>
              <a:rPr lang="en-US" sz="2800" b="1" dirty="0" smtClean="0">
                <a:solidFill>
                  <a:srgbClr val="0000FF"/>
                </a:solidFill>
                <a:latin typeface="Times New Roman" charset="0"/>
                <a:ea typeface="ＭＳ Ｐゴシック" charset="0"/>
                <a:cs typeface="Times New Roman" charset="0"/>
              </a:rPr>
              <a:t>, </a:t>
            </a:r>
          </a:p>
          <a:p>
            <a:pPr algn="ctr" eaLnBrk="1" hangingPunct="1"/>
            <a:r>
              <a:rPr lang="en-US" sz="2800" b="1" dirty="0" smtClean="0">
                <a:solidFill>
                  <a:srgbClr val="0000FF"/>
                </a:solidFill>
                <a:latin typeface="Times New Roman" charset="0"/>
                <a:ea typeface="ＭＳ Ｐゴシック" charset="0"/>
                <a:cs typeface="Times New Roman" charset="0"/>
              </a:rPr>
              <a:t>Sergey </a:t>
            </a:r>
            <a:r>
              <a:rPr lang="en-US" sz="2800" b="1" dirty="0" err="1" smtClean="0">
                <a:solidFill>
                  <a:srgbClr val="0000FF"/>
                </a:solidFill>
                <a:latin typeface="Times New Roman" charset="0"/>
                <a:ea typeface="ＭＳ Ｐゴシック" charset="0"/>
                <a:cs typeface="Times New Roman" charset="0"/>
              </a:rPr>
              <a:t>Naumov</a:t>
            </a:r>
            <a:r>
              <a:rPr lang="en-US" sz="2800" b="1" dirty="0" smtClean="0">
                <a:solidFill>
                  <a:srgbClr val="0000FF"/>
                </a:solidFill>
                <a:latin typeface="Times New Roman" charset="0"/>
                <a:ea typeface="ＭＳ Ｐゴシック" charset="0"/>
                <a:cs typeface="Times New Roman" charset="0"/>
              </a:rPr>
              <a:t>, and Tessa </a:t>
            </a:r>
            <a:r>
              <a:rPr lang="en-US" sz="2800" b="1" dirty="0" err="1" smtClean="0">
                <a:solidFill>
                  <a:srgbClr val="0000FF"/>
                </a:solidFill>
                <a:latin typeface="Times New Roman" charset="0"/>
                <a:ea typeface="ＭＳ Ｐゴシック" charset="0"/>
                <a:cs typeface="Times New Roman" charset="0"/>
              </a:rPr>
              <a:t>Skot</a:t>
            </a:r>
            <a:r>
              <a:rPr lang="en-US" sz="2800" b="1" dirty="0" smtClean="0">
                <a:solidFill>
                  <a:srgbClr val="0000FF"/>
                </a:solidFill>
                <a:latin typeface="Times New Roman" charset="0"/>
                <a:ea typeface="ＭＳ Ｐゴシック" charset="0"/>
                <a:cs typeface="Times New Roman" charset="0"/>
              </a:rPr>
              <a:t>)</a:t>
            </a:r>
            <a:endParaRPr lang="en-US" sz="2800" b="1" dirty="0">
              <a:solidFill>
                <a:srgbClr val="0000FF"/>
              </a:solidFill>
              <a:latin typeface="Times New Roman" charset="0"/>
              <a:ea typeface="ＭＳ Ｐゴシック" charset="0"/>
              <a:cs typeface="Times New Roman" charset="0"/>
            </a:endParaRP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4A69E3-CE2C-3E4B-8F1A-B0E05717987A}" type="slidenum">
              <a:rPr lang="en-US" sz="1200">
                <a:solidFill>
                  <a:srgbClr val="898989"/>
                </a:solidFill>
                <a:latin typeface="Calibri" charset="0"/>
              </a:rPr>
              <a:pPr eaLnBrk="1" hangingPunct="1"/>
              <a:t>1</a:t>
            </a:fld>
            <a:endParaRPr lang="en-US" sz="1200">
              <a:solidFill>
                <a:srgbClr val="898989"/>
              </a:solidFill>
              <a:latin typeface="Calibri" charset="0"/>
            </a:endParaRPr>
          </a:p>
        </p:txBody>
      </p:sp>
    </p:spTree>
    <p:extLst>
      <p:ext uri="{BB962C8B-B14F-4D97-AF65-F5344CB8AC3E}">
        <p14:creationId xmlns:p14="http://schemas.microsoft.com/office/powerpoint/2010/main" val="24251892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DF559E3-0EE2-8C44-8E9E-62E979D83BBF}" type="slidenum">
              <a:rPr lang="en-US" sz="1600">
                <a:solidFill>
                  <a:srgbClr val="000000"/>
                </a:solidFill>
              </a:rPr>
              <a:pPr/>
              <a:t>10</a:t>
            </a:fld>
            <a:endParaRPr lang="en-US" sz="1400">
              <a:solidFill>
                <a:srgbClr val="000000"/>
              </a:solidFill>
            </a:endParaRPr>
          </a:p>
        </p:txBody>
      </p:sp>
      <p:sp>
        <p:nvSpPr>
          <p:cNvPr id="21506" name="AutoShape 2"/>
          <p:cNvSpPr>
            <a:spLocks noChangeArrowheads="1"/>
          </p:cNvSpPr>
          <p:nvPr/>
        </p:nvSpPr>
        <p:spPr bwMode="auto">
          <a:xfrm>
            <a:off x="6248400" y="2590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07" name="AutoShape 3"/>
          <p:cNvSpPr>
            <a:spLocks noChangeArrowheads="1"/>
          </p:cNvSpPr>
          <p:nvPr/>
        </p:nvSpPr>
        <p:spPr bwMode="auto">
          <a:xfrm>
            <a:off x="6400800" y="4495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08" name="AutoShape 4"/>
          <p:cNvSpPr>
            <a:spLocks noChangeArrowheads="1"/>
          </p:cNvSpPr>
          <p:nvPr/>
        </p:nvSpPr>
        <p:spPr bwMode="auto">
          <a:xfrm>
            <a:off x="2895600" y="2590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09" name="AutoShape 5"/>
          <p:cNvSpPr>
            <a:spLocks noChangeArrowheads="1"/>
          </p:cNvSpPr>
          <p:nvPr/>
        </p:nvSpPr>
        <p:spPr bwMode="auto">
          <a:xfrm>
            <a:off x="152400" y="1447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10" name="AutoShape 6"/>
          <p:cNvSpPr>
            <a:spLocks noChangeArrowheads="1"/>
          </p:cNvSpPr>
          <p:nvPr/>
        </p:nvSpPr>
        <p:spPr bwMode="auto">
          <a:xfrm>
            <a:off x="4572000" y="17526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11" name="Text Box 7"/>
          <p:cNvSpPr txBox="1">
            <a:spLocks noChangeArrowheads="1"/>
          </p:cNvSpPr>
          <p:nvPr/>
        </p:nvSpPr>
        <p:spPr bwMode="auto">
          <a:xfrm>
            <a:off x="6781800" y="5029200"/>
            <a:ext cx="1436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Business</a:t>
            </a:r>
          </a:p>
          <a:p>
            <a:pPr algn="ctr" eaLnBrk="0" fontAlgn="base" hangingPunct="0">
              <a:spcBef>
                <a:spcPct val="0"/>
              </a:spcBef>
              <a:spcAft>
                <a:spcPct val="0"/>
              </a:spcAft>
            </a:pPr>
            <a:r>
              <a:rPr lang="en-US" b="1" i="1">
                <a:solidFill>
                  <a:srgbClr val="2213FF"/>
                </a:solidFill>
              </a:rPr>
              <a:t>Cycle</a:t>
            </a:r>
          </a:p>
          <a:p>
            <a:pPr algn="ctr" eaLnBrk="0" fontAlgn="base" hangingPunct="0">
              <a:spcBef>
                <a:spcPct val="0"/>
              </a:spcBef>
              <a:spcAft>
                <a:spcPct val="0"/>
              </a:spcAft>
            </a:pPr>
            <a:r>
              <a:rPr lang="en-US" b="1" i="1">
                <a:solidFill>
                  <a:srgbClr val="2213FF"/>
                </a:solidFill>
              </a:rPr>
              <a:t>Dynamics</a:t>
            </a:r>
          </a:p>
        </p:txBody>
      </p:sp>
      <p:sp>
        <p:nvSpPr>
          <p:cNvPr id="21512" name="Text Box 8"/>
          <p:cNvSpPr txBox="1">
            <a:spLocks noChangeArrowheads="1"/>
          </p:cNvSpPr>
          <p:nvPr/>
        </p:nvSpPr>
        <p:spPr bwMode="auto">
          <a:xfrm>
            <a:off x="4876800" y="2209800"/>
            <a:ext cx="1649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Regulatory </a:t>
            </a:r>
          </a:p>
          <a:p>
            <a:pPr algn="ctr" eaLnBrk="0" fontAlgn="base" hangingPunct="0">
              <a:spcBef>
                <a:spcPct val="0"/>
              </a:spcBef>
              <a:spcAft>
                <a:spcPct val="0"/>
              </a:spcAft>
            </a:pPr>
            <a:r>
              <a:rPr lang="en-US" b="1" i="1">
                <a:solidFill>
                  <a:srgbClr val="2213FF"/>
                </a:solidFill>
              </a:rPr>
              <a:t>Policy</a:t>
            </a:r>
          </a:p>
          <a:p>
            <a:pPr algn="ctr" eaLnBrk="0" fontAlgn="base" hangingPunct="0">
              <a:spcBef>
                <a:spcPct val="0"/>
              </a:spcBef>
              <a:spcAft>
                <a:spcPct val="0"/>
              </a:spcAft>
            </a:pPr>
            <a:r>
              <a:rPr lang="en-US" b="1" i="1">
                <a:solidFill>
                  <a:srgbClr val="2213FF"/>
                </a:solidFill>
              </a:rPr>
              <a:t>Dynamics</a:t>
            </a:r>
          </a:p>
        </p:txBody>
      </p:sp>
      <p:sp>
        <p:nvSpPr>
          <p:cNvPr id="21513" name="Text Box 9"/>
          <p:cNvSpPr txBox="1">
            <a:spLocks noChangeArrowheads="1"/>
          </p:cNvSpPr>
          <p:nvPr/>
        </p:nvSpPr>
        <p:spPr bwMode="auto">
          <a:xfrm>
            <a:off x="488950" y="1892300"/>
            <a:ext cx="1530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Corporate </a:t>
            </a:r>
          </a:p>
          <a:p>
            <a:pPr algn="ctr" eaLnBrk="0" fontAlgn="base" hangingPunct="0">
              <a:spcBef>
                <a:spcPct val="0"/>
              </a:spcBef>
              <a:spcAft>
                <a:spcPct val="0"/>
              </a:spcAft>
            </a:pPr>
            <a:r>
              <a:rPr lang="en-US" b="1" i="1">
                <a:solidFill>
                  <a:srgbClr val="2213FF"/>
                </a:solidFill>
              </a:rPr>
              <a:t>Strategy</a:t>
            </a:r>
          </a:p>
          <a:p>
            <a:pPr algn="ctr" eaLnBrk="0" fontAlgn="base" hangingPunct="0">
              <a:spcBef>
                <a:spcPct val="0"/>
              </a:spcBef>
              <a:spcAft>
                <a:spcPct val="0"/>
              </a:spcAft>
            </a:pPr>
            <a:r>
              <a:rPr lang="en-US" b="1" i="1">
                <a:solidFill>
                  <a:srgbClr val="2213FF"/>
                </a:solidFill>
              </a:rPr>
              <a:t>Dynamics</a:t>
            </a:r>
          </a:p>
        </p:txBody>
      </p:sp>
      <p:sp>
        <p:nvSpPr>
          <p:cNvPr id="21514" name="Text Box 10"/>
          <p:cNvSpPr txBox="1">
            <a:spLocks noChangeArrowheads="1"/>
          </p:cNvSpPr>
          <p:nvPr/>
        </p:nvSpPr>
        <p:spPr bwMode="auto">
          <a:xfrm>
            <a:off x="6629400" y="3048000"/>
            <a:ext cx="1436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Industry</a:t>
            </a:r>
          </a:p>
          <a:p>
            <a:pPr algn="ctr" eaLnBrk="0" fontAlgn="base" hangingPunct="0">
              <a:spcBef>
                <a:spcPct val="0"/>
              </a:spcBef>
              <a:spcAft>
                <a:spcPct val="0"/>
              </a:spcAft>
            </a:pPr>
            <a:r>
              <a:rPr lang="en-US" b="1" i="1">
                <a:solidFill>
                  <a:srgbClr val="2213FF"/>
                </a:solidFill>
              </a:rPr>
              <a:t>Structure</a:t>
            </a:r>
          </a:p>
          <a:p>
            <a:pPr algn="ctr" eaLnBrk="0" fontAlgn="base" hangingPunct="0">
              <a:spcBef>
                <a:spcPct val="0"/>
              </a:spcBef>
              <a:spcAft>
                <a:spcPct val="0"/>
              </a:spcAft>
            </a:pPr>
            <a:r>
              <a:rPr lang="en-US" b="1" i="1">
                <a:solidFill>
                  <a:srgbClr val="2213FF"/>
                </a:solidFill>
              </a:rPr>
              <a:t>Dynamics</a:t>
            </a:r>
          </a:p>
        </p:txBody>
      </p:sp>
      <p:sp>
        <p:nvSpPr>
          <p:cNvPr id="21515" name="AutoShape 11"/>
          <p:cNvSpPr>
            <a:spLocks noChangeArrowheads="1"/>
          </p:cNvSpPr>
          <p:nvPr/>
        </p:nvSpPr>
        <p:spPr bwMode="auto">
          <a:xfrm>
            <a:off x="1066800" y="3124200"/>
            <a:ext cx="2133600" cy="2057400"/>
          </a:xfrm>
          <a:prstGeom prst="star16">
            <a:avLst>
              <a:gd name="adj" fmla="val 37500"/>
            </a:avLst>
          </a:prstGeom>
          <a:solidFill>
            <a:schemeClr val="bg1"/>
          </a:solidFill>
          <a:ln w="38100">
            <a:solidFill>
              <a:srgbClr val="008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16" name="Text Box 12"/>
          <p:cNvSpPr txBox="1">
            <a:spLocks noChangeArrowheads="1"/>
          </p:cNvSpPr>
          <p:nvPr/>
        </p:nvSpPr>
        <p:spPr bwMode="auto">
          <a:xfrm>
            <a:off x="1346200" y="3568700"/>
            <a:ext cx="1555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Customer</a:t>
            </a:r>
          </a:p>
          <a:p>
            <a:pPr algn="ctr" eaLnBrk="0" fontAlgn="base" hangingPunct="0">
              <a:spcBef>
                <a:spcPct val="0"/>
              </a:spcBef>
              <a:spcAft>
                <a:spcPct val="0"/>
              </a:spcAft>
            </a:pPr>
            <a:r>
              <a:rPr lang="en-US" b="1" i="1">
                <a:solidFill>
                  <a:srgbClr val="2213FF"/>
                </a:solidFill>
              </a:rPr>
              <a:t>Preference</a:t>
            </a:r>
          </a:p>
          <a:p>
            <a:pPr algn="ctr" eaLnBrk="0" fontAlgn="base" hangingPunct="0">
              <a:spcBef>
                <a:spcPct val="0"/>
              </a:spcBef>
              <a:spcAft>
                <a:spcPct val="0"/>
              </a:spcAft>
            </a:pPr>
            <a:r>
              <a:rPr lang="en-US" b="1" i="1">
                <a:solidFill>
                  <a:srgbClr val="2213FF"/>
                </a:solidFill>
              </a:rPr>
              <a:t>Dynamics</a:t>
            </a:r>
          </a:p>
        </p:txBody>
      </p:sp>
      <p:sp>
        <p:nvSpPr>
          <p:cNvPr id="21517" name="Text Box 13"/>
          <p:cNvSpPr txBox="1">
            <a:spLocks noChangeArrowheads="1"/>
          </p:cNvSpPr>
          <p:nvPr/>
        </p:nvSpPr>
        <p:spPr bwMode="auto">
          <a:xfrm>
            <a:off x="471478" y="228600"/>
            <a:ext cx="8175661"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lnSpc>
                <a:spcPct val="80000"/>
              </a:lnSpc>
              <a:spcBef>
                <a:spcPct val="0"/>
              </a:spcBef>
              <a:spcAft>
                <a:spcPct val="0"/>
              </a:spcAft>
            </a:pPr>
            <a:r>
              <a:rPr lang="en-US" sz="3600" b="1" dirty="0" smtClean="0">
                <a:solidFill>
                  <a:srgbClr val="ED181E"/>
                </a:solidFill>
              </a:rPr>
              <a:t>Value </a:t>
            </a:r>
            <a:r>
              <a:rPr lang="en-US" sz="3600" b="1" dirty="0">
                <a:solidFill>
                  <a:srgbClr val="ED181E"/>
                </a:solidFill>
              </a:rPr>
              <a:t>Chain </a:t>
            </a:r>
            <a:r>
              <a:rPr lang="en-US" sz="3600" b="1" dirty="0" smtClean="0">
                <a:solidFill>
                  <a:srgbClr val="ED181E"/>
                </a:solidFill>
              </a:rPr>
              <a:t>Dynamics are influenced by </a:t>
            </a:r>
          </a:p>
          <a:p>
            <a:pPr algn="ctr" eaLnBrk="0" fontAlgn="base" hangingPunct="0">
              <a:lnSpc>
                <a:spcPct val="80000"/>
              </a:lnSpc>
              <a:spcBef>
                <a:spcPct val="0"/>
              </a:spcBef>
              <a:spcAft>
                <a:spcPct val="0"/>
              </a:spcAft>
            </a:pPr>
            <a:r>
              <a:rPr lang="en-US" sz="3600" b="1" dirty="0" smtClean="0">
                <a:solidFill>
                  <a:srgbClr val="ED181E"/>
                </a:solidFill>
              </a:rPr>
              <a:t>multiple, interlocking drivers</a:t>
            </a:r>
            <a:endParaRPr lang="en-US" sz="3600" b="1" dirty="0">
              <a:solidFill>
                <a:srgbClr val="ED181E"/>
              </a:solidFill>
            </a:endParaRPr>
          </a:p>
        </p:txBody>
      </p:sp>
      <p:sp>
        <p:nvSpPr>
          <p:cNvPr id="21518" name="AutoShape 14"/>
          <p:cNvSpPr>
            <a:spLocks noChangeArrowheads="1"/>
          </p:cNvSpPr>
          <p:nvPr/>
        </p:nvSpPr>
        <p:spPr bwMode="auto">
          <a:xfrm>
            <a:off x="4495800" y="46482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19" name="Text Box 15"/>
          <p:cNvSpPr txBox="1">
            <a:spLocks noChangeArrowheads="1"/>
          </p:cNvSpPr>
          <p:nvPr/>
        </p:nvSpPr>
        <p:spPr bwMode="auto">
          <a:xfrm>
            <a:off x="4876800" y="5181600"/>
            <a:ext cx="1436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Capital</a:t>
            </a:r>
          </a:p>
          <a:p>
            <a:pPr algn="ctr" eaLnBrk="0" fontAlgn="base" hangingPunct="0">
              <a:spcBef>
                <a:spcPct val="0"/>
              </a:spcBef>
              <a:spcAft>
                <a:spcPct val="0"/>
              </a:spcAft>
            </a:pPr>
            <a:r>
              <a:rPr lang="en-US" b="1" i="1">
                <a:solidFill>
                  <a:srgbClr val="2213FF"/>
                </a:solidFill>
              </a:rPr>
              <a:t>Market</a:t>
            </a:r>
          </a:p>
          <a:p>
            <a:pPr algn="ctr" eaLnBrk="0" fontAlgn="base" hangingPunct="0">
              <a:spcBef>
                <a:spcPct val="0"/>
              </a:spcBef>
              <a:spcAft>
                <a:spcPct val="0"/>
              </a:spcAft>
            </a:pPr>
            <a:r>
              <a:rPr lang="en-US" b="1" i="1">
                <a:solidFill>
                  <a:srgbClr val="2213FF"/>
                </a:solidFill>
              </a:rPr>
              <a:t>Dynamics</a:t>
            </a:r>
          </a:p>
        </p:txBody>
      </p:sp>
      <p:sp>
        <p:nvSpPr>
          <p:cNvPr id="21520" name="Text Box 16"/>
          <p:cNvSpPr txBox="1">
            <a:spLocks noChangeArrowheads="1"/>
          </p:cNvSpPr>
          <p:nvPr/>
        </p:nvSpPr>
        <p:spPr bwMode="auto">
          <a:xfrm>
            <a:off x="0" y="5422900"/>
            <a:ext cx="4392613" cy="123825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pPr>
            <a:r>
              <a:rPr lang="en-US" b="1">
                <a:solidFill>
                  <a:srgbClr val="FF0731"/>
                </a:solidFill>
                <a:latin typeface="Comic Sans MS" charset="0"/>
              </a:rPr>
              <a:t>Gears differ by size/speed</a:t>
            </a:r>
          </a:p>
          <a:p>
            <a:pPr eaLnBrk="0" fontAlgn="base" hangingPunct="0">
              <a:spcBef>
                <a:spcPct val="0"/>
              </a:spcBef>
              <a:spcAft>
                <a:spcPct val="0"/>
              </a:spcAft>
            </a:pPr>
            <a:r>
              <a:rPr lang="en-US" b="1">
                <a:solidFill>
                  <a:srgbClr val="FF0731"/>
                </a:solidFill>
                <a:latin typeface="Comic Sans MS" charset="0"/>
              </a:rPr>
              <a:t>Each has an engine &amp; clutch</a:t>
            </a:r>
          </a:p>
          <a:p>
            <a:pPr eaLnBrk="0" fontAlgn="base" hangingPunct="0">
              <a:spcBef>
                <a:spcPct val="0"/>
              </a:spcBef>
              <a:spcAft>
                <a:spcPct val="0"/>
              </a:spcAft>
            </a:pPr>
            <a:endParaRPr lang="en-US" b="1">
              <a:solidFill>
                <a:srgbClr val="FF0731"/>
              </a:solidFill>
            </a:endParaRPr>
          </a:p>
        </p:txBody>
      </p:sp>
      <p:sp>
        <p:nvSpPr>
          <p:cNvPr id="21521" name="Text Box 17"/>
          <p:cNvSpPr txBox="1">
            <a:spLocks noChangeArrowheads="1"/>
          </p:cNvSpPr>
          <p:nvPr/>
        </p:nvSpPr>
        <p:spPr bwMode="auto">
          <a:xfrm>
            <a:off x="3009900" y="3124200"/>
            <a:ext cx="1885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lnSpc>
                <a:spcPct val="90000"/>
              </a:lnSpc>
              <a:spcBef>
                <a:spcPct val="0"/>
              </a:spcBef>
              <a:spcAft>
                <a:spcPct val="0"/>
              </a:spcAft>
            </a:pPr>
            <a:r>
              <a:rPr lang="en-US" b="1" i="1">
                <a:solidFill>
                  <a:srgbClr val="2213FF"/>
                </a:solidFill>
              </a:rPr>
              <a:t>Technology</a:t>
            </a:r>
          </a:p>
          <a:p>
            <a:pPr algn="ctr" eaLnBrk="0" fontAlgn="base" hangingPunct="0">
              <a:lnSpc>
                <a:spcPct val="90000"/>
              </a:lnSpc>
              <a:spcBef>
                <a:spcPct val="0"/>
              </a:spcBef>
              <a:spcAft>
                <a:spcPct val="0"/>
              </a:spcAft>
            </a:pPr>
            <a:r>
              <a:rPr lang="en-US" b="1" i="1">
                <a:solidFill>
                  <a:srgbClr val="2213FF"/>
                </a:solidFill>
              </a:rPr>
              <a:t>&amp; Innovation</a:t>
            </a:r>
          </a:p>
          <a:p>
            <a:pPr algn="ctr" eaLnBrk="0" fontAlgn="base" hangingPunct="0">
              <a:lnSpc>
                <a:spcPct val="90000"/>
              </a:lnSpc>
              <a:spcBef>
                <a:spcPct val="0"/>
              </a:spcBef>
              <a:spcAft>
                <a:spcPct val="0"/>
              </a:spcAft>
            </a:pPr>
            <a:r>
              <a:rPr lang="en-US" b="1" i="1">
                <a:solidFill>
                  <a:srgbClr val="2213FF"/>
                </a:solidFill>
              </a:rPr>
              <a:t>Dynamics</a:t>
            </a:r>
          </a:p>
        </p:txBody>
      </p:sp>
    </p:spTree>
    <p:extLst>
      <p:ext uri="{BB962C8B-B14F-4D97-AF65-F5344CB8AC3E}">
        <p14:creationId xmlns:p14="http://schemas.microsoft.com/office/powerpoint/2010/main" val="2649647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D21FB78-A248-644D-8075-DC96E4D4C4B7}" type="slidenum">
              <a:rPr lang="en-US" sz="1600">
                <a:solidFill>
                  <a:srgbClr val="000000"/>
                </a:solidFill>
              </a:rPr>
              <a:pPr/>
              <a:t>11</a:t>
            </a:fld>
            <a:endParaRPr lang="en-US" sz="1400">
              <a:solidFill>
                <a:srgbClr val="000000"/>
              </a:solidFill>
            </a:endParaRPr>
          </a:p>
        </p:txBody>
      </p:sp>
      <p:sp>
        <p:nvSpPr>
          <p:cNvPr id="50178" name="Rectangle 2"/>
          <p:cNvSpPr>
            <a:spLocks noChangeArrowheads="1"/>
          </p:cNvSpPr>
          <p:nvPr/>
        </p:nvSpPr>
        <p:spPr bwMode="auto">
          <a:xfrm>
            <a:off x="120650" y="65088"/>
            <a:ext cx="84772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2400" b="1" dirty="0">
                <a:solidFill>
                  <a:srgbClr val="000000"/>
                </a:solidFill>
                <a:latin typeface="Comic Sans MS" charset="0"/>
                <a:ea typeface="MS PGothic" charset="0"/>
                <a:cs typeface="MS PGothic" charset="0"/>
              </a:rPr>
              <a:t>THE DYNAMICS OF PRODUCT </a:t>
            </a:r>
            <a:r>
              <a:rPr lang="en-US" sz="2400" b="1" dirty="0" smtClean="0">
                <a:solidFill>
                  <a:srgbClr val="000000"/>
                </a:solidFill>
                <a:latin typeface="Comic Sans MS" charset="0"/>
                <a:ea typeface="MS PGothic" charset="0"/>
                <a:cs typeface="MS PGothic" charset="0"/>
              </a:rPr>
              <a:t>ARCHITECTURES, </a:t>
            </a:r>
            <a:endParaRPr lang="en-US" sz="2400" b="1" dirty="0">
              <a:solidFill>
                <a:srgbClr val="000000"/>
              </a:solidFill>
              <a:latin typeface="Comic Sans MS" charset="0"/>
              <a:ea typeface="MS PGothic" charset="0"/>
              <a:cs typeface="MS PGothic" charset="0"/>
            </a:endParaRPr>
          </a:p>
          <a:p>
            <a:pPr algn="ctr" defTabSz="898525" eaLnBrk="0" fontAlgn="base" hangingPunct="0">
              <a:spcBef>
                <a:spcPct val="0"/>
              </a:spcBef>
              <a:spcAft>
                <a:spcPct val="0"/>
              </a:spcAft>
            </a:pPr>
            <a:r>
              <a:rPr lang="en-US" sz="2400" b="1" dirty="0">
                <a:solidFill>
                  <a:srgbClr val="000000"/>
                </a:solidFill>
                <a:latin typeface="Comic Sans MS" charset="0"/>
                <a:ea typeface="MS PGothic" charset="0"/>
                <a:cs typeface="MS PGothic" charset="0"/>
              </a:rPr>
              <a:t>STANDARDS,AND VALUE CHAIN STRUCTURE:</a:t>
            </a:r>
            <a:endParaRPr lang="en-US" sz="2800" b="1" dirty="0">
              <a:solidFill>
                <a:srgbClr val="000000"/>
              </a:solidFill>
              <a:latin typeface="Times New Roman" charset="0"/>
              <a:ea typeface="MS PGothic" charset="0"/>
              <a:cs typeface="MS PGothic" charset="0"/>
            </a:endParaRPr>
          </a:p>
          <a:p>
            <a:pPr algn="ctr" defTabSz="898525" eaLnBrk="0" fontAlgn="base" hangingPunct="0">
              <a:spcBef>
                <a:spcPct val="0"/>
              </a:spcBef>
              <a:spcAft>
                <a:spcPct val="0"/>
              </a:spcAft>
            </a:pPr>
            <a:r>
              <a:rPr lang="ja-JP" altLang="en-US" sz="3100" b="1" i="1" dirty="0">
                <a:solidFill>
                  <a:srgbClr val="FF0000"/>
                </a:solidFill>
                <a:latin typeface="Comic Sans MS" charset="0"/>
                <a:ea typeface="MS PGothic" charset="0"/>
                <a:cs typeface="MS PGothic" charset="0"/>
              </a:rPr>
              <a:t>“</a:t>
            </a:r>
            <a:r>
              <a:rPr lang="en-US" altLang="ja-JP" sz="3100" b="1" i="1" dirty="0">
                <a:solidFill>
                  <a:srgbClr val="FF0000"/>
                </a:solidFill>
                <a:latin typeface="Comic Sans MS" charset="0"/>
                <a:ea typeface="MS PGothic" charset="0"/>
                <a:cs typeface="MS PGothic" charset="0"/>
              </a:rPr>
              <a:t>THE DOUBLE HELIX</a:t>
            </a:r>
            <a:r>
              <a:rPr lang="ja-JP" altLang="en-US" sz="3100" b="1" i="1" dirty="0">
                <a:solidFill>
                  <a:srgbClr val="FF0000"/>
                </a:solidFill>
                <a:latin typeface="Comic Sans MS" charset="0"/>
                <a:ea typeface="MS PGothic" charset="0"/>
                <a:cs typeface="MS PGothic" charset="0"/>
              </a:rPr>
              <a:t>”</a:t>
            </a:r>
            <a:endParaRPr lang="en-US" sz="3100" b="1" dirty="0">
              <a:solidFill>
                <a:srgbClr val="FF0000"/>
              </a:solidFill>
              <a:latin typeface="Times New Roman" charset="0"/>
              <a:ea typeface="MS PGothic" charset="0"/>
              <a:cs typeface="MS PGothic" charset="0"/>
            </a:endParaRPr>
          </a:p>
        </p:txBody>
      </p:sp>
      <p:sp>
        <p:nvSpPr>
          <p:cNvPr id="50179" name="Rectangle 3"/>
          <p:cNvSpPr>
            <a:spLocks noChangeArrowheads="1"/>
          </p:cNvSpPr>
          <p:nvPr/>
        </p:nvSpPr>
        <p:spPr bwMode="auto">
          <a:xfrm>
            <a:off x="119063" y="6381750"/>
            <a:ext cx="8850312" cy="344488"/>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0" name="Oval 4"/>
          <p:cNvSpPr>
            <a:spLocks noChangeArrowheads="1"/>
          </p:cNvSpPr>
          <p:nvPr/>
        </p:nvSpPr>
        <p:spPr bwMode="auto">
          <a:xfrm>
            <a:off x="4365625" y="1930400"/>
            <a:ext cx="3935413" cy="3536950"/>
          </a:xfrm>
          <a:prstGeom prst="ellipse">
            <a:avLst/>
          </a:prstGeom>
          <a:solidFill>
            <a:schemeClr val="bg1"/>
          </a:solidFill>
          <a:ln w="101600">
            <a:solidFill>
              <a:srgbClr val="114FFB"/>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1" name="Oval 5"/>
          <p:cNvSpPr>
            <a:spLocks noChangeArrowheads="1"/>
          </p:cNvSpPr>
          <p:nvPr/>
        </p:nvSpPr>
        <p:spPr bwMode="auto">
          <a:xfrm>
            <a:off x="481013" y="1858963"/>
            <a:ext cx="3783012" cy="3608387"/>
          </a:xfrm>
          <a:prstGeom prst="ellipse">
            <a:avLst/>
          </a:prstGeom>
          <a:solidFill>
            <a:schemeClr val="bg1"/>
          </a:solidFill>
          <a:ln w="101600">
            <a:solidFill>
              <a:srgbClr val="114FFB"/>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2" name="Rectangle 6"/>
          <p:cNvSpPr>
            <a:spLocks noChangeArrowheads="1"/>
          </p:cNvSpPr>
          <p:nvPr/>
        </p:nvSpPr>
        <p:spPr bwMode="auto">
          <a:xfrm>
            <a:off x="3352800" y="2590800"/>
            <a:ext cx="2197100" cy="2124075"/>
          </a:xfrm>
          <a:prstGeom prst="rect">
            <a:avLst/>
          </a:prstGeom>
          <a:solidFill>
            <a:schemeClr val="bg1"/>
          </a:solidFill>
          <a:ln w="12700">
            <a:solidFill>
              <a:schemeClr val="bg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3" name="Line 7"/>
          <p:cNvSpPr>
            <a:spLocks noChangeShapeType="1"/>
          </p:cNvSpPr>
          <p:nvPr/>
        </p:nvSpPr>
        <p:spPr bwMode="auto">
          <a:xfrm flipH="1">
            <a:off x="4035425" y="2846388"/>
            <a:ext cx="744538" cy="1411287"/>
          </a:xfrm>
          <a:prstGeom prst="line">
            <a:avLst/>
          </a:prstGeom>
          <a:noFill/>
          <a:ln w="127000">
            <a:solidFill>
              <a:srgbClr val="114FFB"/>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4" name="Line 8"/>
          <p:cNvSpPr>
            <a:spLocks noChangeShapeType="1"/>
          </p:cNvSpPr>
          <p:nvPr/>
        </p:nvSpPr>
        <p:spPr bwMode="auto">
          <a:xfrm>
            <a:off x="3959225" y="2846388"/>
            <a:ext cx="685800" cy="1411287"/>
          </a:xfrm>
          <a:prstGeom prst="line">
            <a:avLst/>
          </a:prstGeom>
          <a:noFill/>
          <a:ln w="127000">
            <a:solidFill>
              <a:srgbClr val="114FFB"/>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5" name="Rectangle 9"/>
          <p:cNvSpPr>
            <a:spLocks noChangeArrowheads="1"/>
          </p:cNvSpPr>
          <p:nvPr/>
        </p:nvSpPr>
        <p:spPr bwMode="auto">
          <a:xfrm>
            <a:off x="4549775" y="2244725"/>
            <a:ext cx="2271713" cy="650875"/>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6" name="Rectangle 10"/>
          <p:cNvSpPr>
            <a:spLocks noChangeArrowheads="1"/>
          </p:cNvSpPr>
          <p:nvPr/>
        </p:nvSpPr>
        <p:spPr bwMode="auto">
          <a:xfrm>
            <a:off x="4522788" y="2265363"/>
            <a:ext cx="23114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MODULAR PRODUCT</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HORIZONTAL INDUSTRY</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OPEN STANDARDS</a:t>
            </a:r>
          </a:p>
        </p:txBody>
      </p:sp>
      <p:sp>
        <p:nvSpPr>
          <p:cNvPr id="50187" name="Rectangle 11"/>
          <p:cNvSpPr>
            <a:spLocks noChangeArrowheads="1"/>
          </p:cNvSpPr>
          <p:nvPr/>
        </p:nvSpPr>
        <p:spPr bwMode="auto">
          <a:xfrm>
            <a:off x="1981200" y="2209800"/>
            <a:ext cx="2362200" cy="649288"/>
          </a:xfrm>
          <a:prstGeom prst="rect">
            <a:avLst/>
          </a:prstGeom>
          <a:solidFill>
            <a:schemeClr val="bg1"/>
          </a:solidFill>
          <a:ln w="12700">
            <a:solidFill>
              <a:schemeClr val="tx1"/>
            </a:solidFill>
            <a:miter lim="800000"/>
            <a:headEnd/>
            <a:tailEnd/>
          </a:ln>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INTEGRAL PRODUCT</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VERTICAL INDUSTRY</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PROPRIETARY STANDARDS</a:t>
            </a:r>
          </a:p>
        </p:txBody>
      </p:sp>
      <p:sp>
        <p:nvSpPr>
          <p:cNvPr id="50188" name="Rectangle 12"/>
          <p:cNvSpPr>
            <a:spLocks noChangeArrowheads="1"/>
          </p:cNvSpPr>
          <p:nvPr/>
        </p:nvSpPr>
        <p:spPr bwMode="auto">
          <a:xfrm>
            <a:off x="146050" y="6175375"/>
            <a:ext cx="89979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0"/>
              </a:spcBef>
              <a:spcAft>
                <a:spcPct val="0"/>
              </a:spcAft>
            </a:pPr>
            <a:endParaRPr lang="en-US" sz="1400" b="1">
              <a:solidFill>
                <a:srgbClr val="000000"/>
              </a:solidFill>
              <a:latin typeface="Palatino" charset="0"/>
              <a:ea typeface="MS PGothic" charset="0"/>
              <a:cs typeface="MS PGothic" charset="0"/>
            </a:endParaRPr>
          </a:p>
          <a:p>
            <a:pPr defTabSz="898525" eaLnBrk="0" fontAlgn="base" hangingPunct="0">
              <a:spcBef>
                <a:spcPct val="0"/>
              </a:spcBef>
              <a:spcAft>
                <a:spcPct val="0"/>
              </a:spcAft>
            </a:pPr>
            <a:r>
              <a:rPr lang="en-US" sz="2000" b="1">
                <a:solidFill>
                  <a:srgbClr val="000000"/>
                </a:solidFill>
                <a:latin typeface="Palatino" charset="0"/>
                <a:ea typeface="MS PGothic" charset="0"/>
                <a:cs typeface="MS PGothic" charset="0"/>
              </a:rPr>
              <a:t>Fine &amp; Whitney, </a:t>
            </a:r>
            <a:r>
              <a:rPr lang="ja-JP" altLang="en-US" sz="2000" b="1">
                <a:solidFill>
                  <a:srgbClr val="000000"/>
                </a:solidFill>
                <a:latin typeface="Palatino" charset="0"/>
                <a:ea typeface="MS PGothic" charset="0"/>
                <a:cs typeface="MS PGothic" charset="0"/>
              </a:rPr>
              <a:t>“</a:t>
            </a:r>
            <a:r>
              <a:rPr lang="en-US" altLang="ja-JP" sz="2000" b="1">
                <a:solidFill>
                  <a:srgbClr val="000000"/>
                </a:solidFill>
                <a:latin typeface="Palatino" charset="0"/>
                <a:ea typeface="MS PGothic" charset="0"/>
                <a:cs typeface="MS PGothic" charset="0"/>
              </a:rPr>
              <a:t>Is the Make/Buy Decision Process a Core Competence?</a:t>
            </a:r>
            <a:r>
              <a:rPr lang="ja-JP" altLang="en-US" sz="2000" b="1">
                <a:solidFill>
                  <a:srgbClr val="000000"/>
                </a:solidFill>
                <a:latin typeface="Palatino" charset="0"/>
                <a:ea typeface="MS PGothic" charset="0"/>
                <a:cs typeface="MS PGothic" charset="0"/>
              </a:rPr>
              <a:t>”</a:t>
            </a:r>
            <a:endParaRPr lang="en-US" sz="2000" b="1">
              <a:solidFill>
                <a:srgbClr val="000000"/>
              </a:solidFill>
              <a:latin typeface="Palatino" charset="0"/>
              <a:ea typeface="MS PGothic" charset="0"/>
              <a:cs typeface="MS PGothic" charset="0"/>
            </a:endParaRPr>
          </a:p>
        </p:txBody>
      </p:sp>
      <p:sp>
        <p:nvSpPr>
          <p:cNvPr id="50189" name="Rectangle 13"/>
          <p:cNvSpPr>
            <a:spLocks noChangeArrowheads="1"/>
          </p:cNvSpPr>
          <p:nvPr/>
        </p:nvSpPr>
        <p:spPr bwMode="auto">
          <a:xfrm>
            <a:off x="4473575" y="4524375"/>
            <a:ext cx="1435100" cy="414338"/>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0" name="Rectangle 14"/>
          <p:cNvSpPr>
            <a:spLocks noChangeArrowheads="1"/>
          </p:cNvSpPr>
          <p:nvPr/>
        </p:nvSpPr>
        <p:spPr bwMode="auto">
          <a:xfrm>
            <a:off x="4449763" y="4543425"/>
            <a:ext cx="13938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INCENTIVE TO</a:t>
            </a:r>
          </a:p>
          <a:p>
            <a:pP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 INTEGRATE</a:t>
            </a:r>
          </a:p>
        </p:txBody>
      </p:sp>
      <p:sp>
        <p:nvSpPr>
          <p:cNvPr id="50191" name="Rectangle 15"/>
          <p:cNvSpPr>
            <a:spLocks noChangeArrowheads="1"/>
          </p:cNvSpPr>
          <p:nvPr/>
        </p:nvSpPr>
        <p:spPr bwMode="auto">
          <a:xfrm>
            <a:off x="2720975" y="4524375"/>
            <a:ext cx="1511300" cy="414338"/>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2" name="Rectangle 16"/>
          <p:cNvSpPr>
            <a:spLocks noChangeArrowheads="1"/>
          </p:cNvSpPr>
          <p:nvPr/>
        </p:nvSpPr>
        <p:spPr bwMode="auto">
          <a:xfrm>
            <a:off x="2617788" y="4513263"/>
            <a:ext cx="1625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PRESSURE TO </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DIS-INTEGRATE</a:t>
            </a:r>
          </a:p>
        </p:txBody>
      </p:sp>
      <p:sp>
        <p:nvSpPr>
          <p:cNvPr id="50193" name="Rectangle 17"/>
          <p:cNvSpPr>
            <a:spLocks noChangeArrowheads="1"/>
          </p:cNvSpPr>
          <p:nvPr/>
        </p:nvSpPr>
        <p:spPr bwMode="auto">
          <a:xfrm>
            <a:off x="436563" y="4665663"/>
            <a:ext cx="1663700" cy="415925"/>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4" name="Rectangle 18"/>
          <p:cNvSpPr>
            <a:spLocks noChangeArrowheads="1"/>
          </p:cNvSpPr>
          <p:nvPr/>
        </p:nvSpPr>
        <p:spPr bwMode="auto">
          <a:xfrm>
            <a:off x="334963" y="4657725"/>
            <a:ext cx="17764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ORGANIZATIONAL</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RIGIDITIES</a:t>
            </a:r>
          </a:p>
        </p:txBody>
      </p:sp>
      <p:sp>
        <p:nvSpPr>
          <p:cNvPr id="50195" name="Rectangle 19"/>
          <p:cNvSpPr>
            <a:spLocks noChangeArrowheads="1"/>
          </p:cNvSpPr>
          <p:nvPr/>
        </p:nvSpPr>
        <p:spPr bwMode="auto">
          <a:xfrm>
            <a:off x="207963" y="3597275"/>
            <a:ext cx="1511300" cy="558800"/>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6" name="Rectangle 20"/>
          <p:cNvSpPr>
            <a:spLocks noChangeArrowheads="1"/>
          </p:cNvSpPr>
          <p:nvPr/>
        </p:nvSpPr>
        <p:spPr bwMode="auto">
          <a:xfrm>
            <a:off x="104775" y="3587750"/>
            <a:ext cx="1625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HIGH-</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DIMENSIONAL</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COMPLEXITY</a:t>
            </a:r>
          </a:p>
        </p:txBody>
      </p:sp>
      <p:sp>
        <p:nvSpPr>
          <p:cNvPr id="50197" name="Rectangle 21"/>
          <p:cNvSpPr>
            <a:spLocks noChangeArrowheads="1"/>
          </p:cNvSpPr>
          <p:nvPr/>
        </p:nvSpPr>
        <p:spPr bwMode="auto">
          <a:xfrm>
            <a:off x="360363" y="2459038"/>
            <a:ext cx="1511300" cy="414337"/>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8" name="Rectangle 22"/>
          <p:cNvSpPr>
            <a:spLocks noChangeArrowheads="1"/>
          </p:cNvSpPr>
          <p:nvPr/>
        </p:nvSpPr>
        <p:spPr bwMode="auto">
          <a:xfrm>
            <a:off x="257175" y="2447925"/>
            <a:ext cx="1625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NICHE </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COMPETITORS</a:t>
            </a:r>
          </a:p>
        </p:txBody>
      </p:sp>
      <p:sp>
        <p:nvSpPr>
          <p:cNvPr id="50199" name="Line 23"/>
          <p:cNvSpPr>
            <a:spLocks noChangeShapeType="1"/>
          </p:cNvSpPr>
          <p:nvPr/>
        </p:nvSpPr>
        <p:spPr bwMode="auto">
          <a:xfrm>
            <a:off x="2200275" y="2965450"/>
            <a:ext cx="846138" cy="1363663"/>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0" name="Line 24"/>
          <p:cNvSpPr>
            <a:spLocks noChangeShapeType="1"/>
          </p:cNvSpPr>
          <p:nvPr/>
        </p:nvSpPr>
        <p:spPr bwMode="auto">
          <a:xfrm>
            <a:off x="1903413" y="3975100"/>
            <a:ext cx="836612" cy="4953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1" name="Line 25"/>
          <p:cNvSpPr>
            <a:spLocks noChangeShapeType="1"/>
          </p:cNvSpPr>
          <p:nvPr/>
        </p:nvSpPr>
        <p:spPr bwMode="auto">
          <a:xfrm flipV="1">
            <a:off x="2208213" y="4822825"/>
            <a:ext cx="447675"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2" name="Rectangle 26"/>
          <p:cNvSpPr>
            <a:spLocks noChangeArrowheads="1"/>
          </p:cNvSpPr>
          <p:nvPr/>
        </p:nvSpPr>
        <p:spPr bwMode="auto">
          <a:xfrm>
            <a:off x="6988175" y="4808538"/>
            <a:ext cx="1511300" cy="628650"/>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3" name="Rectangle 27"/>
          <p:cNvSpPr>
            <a:spLocks noChangeArrowheads="1"/>
          </p:cNvSpPr>
          <p:nvPr/>
        </p:nvSpPr>
        <p:spPr bwMode="auto">
          <a:xfrm>
            <a:off x="6884988" y="4826000"/>
            <a:ext cx="15462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PROPRIETARY SYSTEM </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PROFITABILITY</a:t>
            </a:r>
          </a:p>
        </p:txBody>
      </p:sp>
      <p:sp>
        <p:nvSpPr>
          <p:cNvPr id="50204" name="Rectangle 28"/>
          <p:cNvSpPr>
            <a:spLocks noChangeArrowheads="1"/>
          </p:cNvSpPr>
          <p:nvPr/>
        </p:nvSpPr>
        <p:spPr bwMode="auto">
          <a:xfrm>
            <a:off x="7902575" y="3668713"/>
            <a:ext cx="976313" cy="630237"/>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5" name="Rectangle 29"/>
          <p:cNvSpPr>
            <a:spLocks noChangeArrowheads="1"/>
          </p:cNvSpPr>
          <p:nvPr/>
        </p:nvSpPr>
        <p:spPr bwMode="auto">
          <a:xfrm>
            <a:off x="7799388" y="3689350"/>
            <a:ext cx="10144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SUPPLIER</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MARKET POWER</a:t>
            </a:r>
          </a:p>
        </p:txBody>
      </p:sp>
      <p:sp>
        <p:nvSpPr>
          <p:cNvPr id="50206" name="Rectangle 30"/>
          <p:cNvSpPr>
            <a:spLocks noChangeArrowheads="1"/>
          </p:cNvSpPr>
          <p:nvPr/>
        </p:nvSpPr>
        <p:spPr bwMode="auto">
          <a:xfrm>
            <a:off x="7291388" y="2744788"/>
            <a:ext cx="1404937" cy="684212"/>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7" name="Rectangle 31"/>
          <p:cNvSpPr>
            <a:spLocks noChangeArrowheads="1"/>
          </p:cNvSpPr>
          <p:nvPr/>
        </p:nvSpPr>
        <p:spPr bwMode="auto">
          <a:xfrm>
            <a:off x="7189788" y="2759075"/>
            <a:ext cx="13954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INNOVATION &amp; TECHNICAL ADVANCES</a:t>
            </a:r>
          </a:p>
        </p:txBody>
      </p:sp>
      <p:sp>
        <p:nvSpPr>
          <p:cNvPr id="50208" name="Line 32"/>
          <p:cNvSpPr>
            <a:spLocks noChangeShapeType="1"/>
          </p:cNvSpPr>
          <p:nvPr/>
        </p:nvSpPr>
        <p:spPr bwMode="auto">
          <a:xfrm flipV="1">
            <a:off x="6000750" y="2889250"/>
            <a:ext cx="973138" cy="1622425"/>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9" name="Line 33"/>
          <p:cNvSpPr>
            <a:spLocks noChangeShapeType="1"/>
          </p:cNvSpPr>
          <p:nvPr/>
        </p:nvSpPr>
        <p:spPr bwMode="auto">
          <a:xfrm flipV="1">
            <a:off x="6016625" y="4100513"/>
            <a:ext cx="1566863" cy="581025"/>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10" name="Line 34"/>
          <p:cNvSpPr>
            <a:spLocks noChangeShapeType="1"/>
          </p:cNvSpPr>
          <p:nvPr/>
        </p:nvSpPr>
        <p:spPr bwMode="auto">
          <a:xfrm>
            <a:off x="6016625" y="4894263"/>
            <a:ext cx="658813" cy="76200"/>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11" name="Text Box 35"/>
          <p:cNvSpPr txBox="1">
            <a:spLocks noChangeArrowheads="1"/>
          </p:cNvSpPr>
          <p:nvPr/>
        </p:nvSpPr>
        <p:spPr bwMode="auto">
          <a:xfrm>
            <a:off x="304800" y="5715000"/>
            <a:ext cx="8666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pPr>
            <a:r>
              <a:rPr lang="en-US" b="1" dirty="0">
                <a:solidFill>
                  <a:srgbClr val="FF0000"/>
                </a:solidFill>
              </a:rPr>
              <a:t>Examples:  IBM, </a:t>
            </a:r>
            <a:r>
              <a:rPr lang="en-US" b="1" dirty="0" smtClean="0">
                <a:solidFill>
                  <a:srgbClr val="FF0000"/>
                </a:solidFill>
              </a:rPr>
              <a:t>GM, Citibank, Google</a:t>
            </a:r>
            <a:r>
              <a:rPr lang="en-US" b="1" dirty="0">
                <a:solidFill>
                  <a:srgbClr val="FF0000"/>
                </a:solidFill>
              </a:rPr>
              <a:t>, Apple, </a:t>
            </a:r>
            <a:r>
              <a:rPr lang="en-US" b="1" dirty="0" smtClean="0">
                <a:solidFill>
                  <a:srgbClr val="FF0000"/>
                </a:solidFill>
              </a:rPr>
              <a:t>Disney, Comcast</a:t>
            </a:r>
            <a:endParaRPr lang="en-US" b="1" dirty="0">
              <a:solidFill>
                <a:srgbClr val="FF0000"/>
              </a:solidFill>
            </a:endParaRPr>
          </a:p>
        </p:txBody>
      </p:sp>
    </p:spTree>
    <p:extLst>
      <p:ext uri="{BB962C8B-B14F-4D97-AF65-F5344CB8AC3E}">
        <p14:creationId xmlns:p14="http://schemas.microsoft.com/office/powerpoint/2010/main" val="2523823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9"/>
          <p:cNvSpPr>
            <a:spLocks noGrp="1" noChangeArrowheads="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fld id="{AE46DAD6-BDB3-5046-BA1E-DFB21F4178B8}" type="slidenum">
              <a:rPr lang="en-US" sz="1400">
                <a:cs typeface="Arial" charset="0"/>
              </a:rPr>
              <a:pPr algn="l"/>
              <a:t>12</a:t>
            </a:fld>
            <a:endParaRPr lang="en-US" sz="1400">
              <a:cs typeface="Arial" charset="0"/>
            </a:endParaRPr>
          </a:p>
        </p:txBody>
      </p:sp>
      <p:sp>
        <p:nvSpPr>
          <p:cNvPr id="58371" name="Rectangle 2"/>
          <p:cNvSpPr>
            <a:spLocks noGrp="1" noChangeArrowheads="1"/>
          </p:cNvSpPr>
          <p:nvPr>
            <p:ph type="title"/>
          </p:nvPr>
        </p:nvSpPr>
        <p:spPr>
          <a:xfrm>
            <a:off x="200539" y="152400"/>
            <a:ext cx="8522887" cy="457200"/>
          </a:xfrm>
        </p:spPr>
        <p:txBody>
          <a:bodyPr anchor="t">
            <a:normAutofit fontScale="90000"/>
          </a:bodyPr>
          <a:lstStyle/>
          <a:p>
            <a:r>
              <a:rPr lang="en-US" sz="2900" b="1" dirty="0">
                <a:solidFill>
                  <a:srgbClr val="FF0000"/>
                </a:solidFill>
                <a:latin typeface="Arial" charset="0"/>
                <a:ea typeface="ＭＳ Ｐゴシック" charset="0"/>
                <a:cs typeface="ＭＳ Ｐゴシック" charset="0"/>
              </a:rPr>
              <a:t>Technology and Industry </a:t>
            </a:r>
            <a:r>
              <a:rPr lang="en-US" sz="2900" b="1" dirty="0" smtClean="0">
                <a:solidFill>
                  <a:srgbClr val="FF0000"/>
                </a:solidFill>
                <a:latin typeface="Arial" charset="0"/>
                <a:ea typeface="ＭＳ Ｐゴシック" charset="0"/>
                <a:cs typeface="ＭＳ Ｐゴシック" charset="0"/>
              </a:rPr>
              <a:t>Disruptions (C. </a:t>
            </a:r>
            <a:r>
              <a:rPr lang="en-US" sz="2900" b="1" dirty="0" err="1" smtClean="0">
                <a:solidFill>
                  <a:srgbClr val="FF0000"/>
                </a:solidFill>
                <a:latin typeface="Arial" charset="0"/>
                <a:ea typeface="ＭＳ Ｐゴシック" charset="0"/>
                <a:cs typeface="ＭＳ Ｐゴシック" charset="0"/>
              </a:rPr>
              <a:t>Vaishnav</a:t>
            </a:r>
            <a:r>
              <a:rPr lang="en-US" sz="2900" b="1" dirty="0" smtClean="0">
                <a:solidFill>
                  <a:srgbClr val="FF0000"/>
                </a:solidFill>
                <a:latin typeface="Arial" charset="0"/>
                <a:ea typeface="ＭＳ Ｐゴシック" charset="0"/>
                <a:cs typeface="ＭＳ Ｐゴシック" charset="0"/>
              </a:rPr>
              <a:t>)</a:t>
            </a:r>
            <a:endParaRPr lang="en-US" sz="2900" b="1" dirty="0">
              <a:solidFill>
                <a:srgbClr val="FF0000"/>
              </a:solidFill>
              <a:latin typeface="Arial" charset="0"/>
              <a:ea typeface="ＭＳ Ｐゴシック" charset="0"/>
              <a:cs typeface="ＭＳ Ｐゴシック" charset="0"/>
            </a:endParaRPr>
          </a:p>
        </p:txBody>
      </p:sp>
      <p:sp>
        <p:nvSpPr>
          <p:cNvPr id="38916" name="Text Box 8"/>
          <p:cNvSpPr txBox="1">
            <a:spLocks noChangeArrowheads="1"/>
          </p:cNvSpPr>
          <p:nvPr/>
        </p:nvSpPr>
        <p:spPr bwMode="auto">
          <a:xfrm>
            <a:off x="-76200" y="2643188"/>
            <a:ext cx="1844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0000FF"/>
                </a:solidFill>
                <a:latin typeface="Calibri" charset="0"/>
              </a:rPr>
              <a:t>Technology</a:t>
            </a:r>
          </a:p>
          <a:p>
            <a:pPr algn="ctr"/>
            <a:r>
              <a:rPr lang="en-US" b="1">
                <a:solidFill>
                  <a:srgbClr val="0000FF"/>
                </a:solidFill>
                <a:latin typeface="Calibri" charset="0"/>
              </a:rPr>
              <a:t>Disruption</a:t>
            </a:r>
          </a:p>
        </p:txBody>
      </p:sp>
      <p:sp>
        <p:nvSpPr>
          <p:cNvPr id="38917" name="Text Box 9"/>
          <p:cNvSpPr txBox="1">
            <a:spLocks noChangeArrowheads="1"/>
          </p:cNvSpPr>
          <p:nvPr/>
        </p:nvSpPr>
        <p:spPr bwMode="auto">
          <a:xfrm>
            <a:off x="-76200" y="51054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0000FF"/>
                </a:solidFill>
                <a:latin typeface="Calibri" charset="0"/>
              </a:rPr>
              <a:t>No </a:t>
            </a:r>
          </a:p>
          <a:p>
            <a:pPr algn="ctr"/>
            <a:r>
              <a:rPr lang="en-US" b="1">
                <a:solidFill>
                  <a:srgbClr val="0000FF"/>
                </a:solidFill>
                <a:latin typeface="Calibri" charset="0"/>
              </a:rPr>
              <a:t>Technology</a:t>
            </a:r>
          </a:p>
          <a:p>
            <a:pPr algn="ctr"/>
            <a:r>
              <a:rPr lang="en-US" b="1">
                <a:solidFill>
                  <a:srgbClr val="0000FF"/>
                </a:solidFill>
                <a:latin typeface="Calibri" charset="0"/>
              </a:rPr>
              <a:t>Disruption</a:t>
            </a:r>
          </a:p>
        </p:txBody>
      </p:sp>
      <p:sp>
        <p:nvSpPr>
          <p:cNvPr id="38918" name="Text Box 10"/>
          <p:cNvSpPr txBox="1">
            <a:spLocks noChangeArrowheads="1"/>
          </p:cNvSpPr>
          <p:nvPr/>
        </p:nvSpPr>
        <p:spPr bwMode="auto">
          <a:xfrm>
            <a:off x="2543175" y="685800"/>
            <a:ext cx="1604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0000FF"/>
                </a:solidFill>
                <a:latin typeface="Calibri" charset="0"/>
              </a:rPr>
              <a:t>Industry</a:t>
            </a:r>
          </a:p>
          <a:p>
            <a:pPr algn="ctr"/>
            <a:r>
              <a:rPr lang="en-US" b="1">
                <a:solidFill>
                  <a:srgbClr val="0000FF"/>
                </a:solidFill>
                <a:latin typeface="Calibri" charset="0"/>
              </a:rPr>
              <a:t>Disruption</a:t>
            </a:r>
          </a:p>
        </p:txBody>
      </p:sp>
      <p:sp>
        <p:nvSpPr>
          <p:cNvPr id="38919" name="Text Box 11"/>
          <p:cNvSpPr txBox="1">
            <a:spLocks noChangeArrowheads="1"/>
          </p:cNvSpPr>
          <p:nvPr/>
        </p:nvSpPr>
        <p:spPr bwMode="auto">
          <a:xfrm>
            <a:off x="5375275" y="685800"/>
            <a:ext cx="1787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0000FF"/>
                </a:solidFill>
                <a:latin typeface="Calibri" charset="0"/>
              </a:rPr>
              <a:t>No Industry</a:t>
            </a:r>
          </a:p>
          <a:p>
            <a:pPr algn="ctr"/>
            <a:r>
              <a:rPr lang="en-US" b="1">
                <a:solidFill>
                  <a:srgbClr val="0000FF"/>
                </a:solidFill>
                <a:latin typeface="Calibri" charset="0"/>
              </a:rPr>
              <a:t>Disruption</a:t>
            </a:r>
          </a:p>
        </p:txBody>
      </p:sp>
      <p:sp>
        <p:nvSpPr>
          <p:cNvPr id="38920" name="Rectangle 4"/>
          <p:cNvSpPr>
            <a:spLocks noChangeArrowheads="1"/>
          </p:cNvSpPr>
          <p:nvPr/>
        </p:nvSpPr>
        <p:spPr bwMode="auto">
          <a:xfrm>
            <a:off x="1600200" y="1524000"/>
            <a:ext cx="3101975" cy="3200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latin typeface="Calibri" charset="0"/>
            </a:endParaRPr>
          </a:p>
        </p:txBody>
      </p:sp>
      <p:sp>
        <p:nvSpPr>
          <p:cNvPr id="38921" name="Rectangle 5"/>
          <p:cNvSpPr>
            <a:spLocks noChangeArrowheads="1"/>
          </p:cNvSpPr>
          <p:nvPr/>
        </p:nvSpPr>
        <p:spPr bwMode="auto">
          <a:xfrm>
            <a:off x="4702175" y="1524000"/>
            <a:ext cx="3198813" cy="3200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latin typeface="Calibri" charset="0"/>
            </a:endParaRPr>
          </a:p>
        </p:txBody>
      </p:sp>
      <p:sp>
        <p:nvSpPr>
          <p:cNvPr id="38922" name="Rectangle 6"/>
          <p:cNvSpPr>
            <a:spLocks noChangeArrowheads="1"/>
          </p:cNvSpPr>
          <p:nvPr/>
        </p:nvSpPr>
        <p:spPr bwMode="auto">
          <a:xfrm>
            <a:off x="1600200" y="4724400"/>
            <a:ext cx="3101975" cy="1981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latin typeface="Calibri" charset="0"/>
            </a:endParaRPr>
          </a:p>
        </p:txBody>
      </p:sp>
      <p:sp>
        <p:nvSpPr>
          <p:cNvPr id="38923" name="Rectangle 7"/>
          <p:cNvSpPr>
            <a:spLocks noChangeArrowheads="1"/>
          </p:cNvSpPr>
          <p:nvPr/>
        </p:nvSpPr>
        <p:spPr bwMode="auto">
          <a:xfrm>
            <a:off x="4702175" y="4724400"/>
            <a:ext cx="3198813" cy="1981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latin typeface="Calibri" charset="0"/>
            </a:endParaRPr>
          </a:p>
        </p:txBody>
      </p:sp>
      <p:grpSp>
        <p:nvGrpSpPr>
          <p:cNvPr id="38924" name="Group 21"/>
          <p:cNvGrpSpPr>
            <a:grpSpLocks/>
          </p:cNvGrpSpPr>
          <p:nvPr/>
        </p:nvGrpSpPr>
        <p:grpSpPr bwMode="auto">
          <a:xfrm>
            <a:off x="1690688" y="1524000"/>
            <a:ext cx="2749550" cy="2819400"/>
            <a:chOff x="2743198" y="1828875"/>
            <a:chExt cx="2226286" cy="2514886"/>
          </a:xfrm>
        </p:grpSpPr>
        <p:sp>
          <p:nvSpPr>
            <p:cNvPr id="38936" name="Text Box 12"/>
            <p:cNvSpPr txBox="1">
              <a:spLocks noChangeArrowheads="1"/>
            </p:cNvSpPr>
            <p:nvPr/>
          </p:nvSpPr>
          <p:spPr bwMode="auto">
            <a:xfrm>
              <a:off x="2743198" y="1828875"/>
              <a:ext cx="1852469" cy="118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000" b="1">
                  <a:latin typeface="Calibri" charset="0"/>
                </a:rPr>
                <a:t> Weak Incumbent </a:t>
              </a:r>
            </a:p>
            <a:p>
              <a:r>
                <a:rPr lang="en-US" sz="2000" b="1">
                  <a:latin typeface="Calibri" charset="0"/>
                </a:rPr>
                <a:t>         Network Effect</a:t>
              </a:r>
            </a:p>
            <a:p>
              <a:r>
                <a:rPr lang="en-US" sz="2000" b="1">
                  <a:latin typeface="Calibri" charset="0"/>
                </a:rPr>
                <a:t>• Strong Entrant </a:t>
              </a:r>
            </a:p>
            <a:p>
              <a:r>
                <a:rPr lang="en-US" sz="2000" b="1">
                  <a:latin typeface="Calibri" charset="0"/>
                </a:rPr>
                <a:t>         Network Effect</a:t>
              </a:r>
            </a:p>
          </p:txBody>
        </p:sp>
        <p:sp>
          <p:nvSpPr>
            <p:cNvPr id="38937" name="Text Box 13"/>
            <p:cNvSpPr txBox="1">
              <a:spLocks noChangeArrowheads="1"/>
            </p:cNvSpPr>
            <p:nvPr/>
          </p:nvSpPr>
          <p:spPr bwMode="auto">
            <a:xfrm>
              <a:off x="2743198" y="2888727"/>
              <a:ext cx="2226286" cy="14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000" b="1">
                  <a:latin typeface="Calibri" charset="0"/>
                </a:rPr>
                <a:t> Consumer highly price </a:t>
              </a:r>
            </a:p>
            <a:p>
              <a:r>
                <a:rPr lang="en-US" sz="2000" b="1">
                  <a:latin typeface="Calibri" charset="0"/>
                </a:rPr>
                <a:t>sensitive and willing to </a:t>
              </a:r>
            </a:p>
            <a:p>
              <a:r>
                <a:rPr lang="en-US" sz="2000" b="1">
                  <a:latin typeface="Calibri" charset="0"/>
                </a:rPr>
                <a:t>risk adopting innovative </a:t>
              </a:r>
            </a:p>
            <a:p>
              <a:r>
                <a:rPr lang="en-US" sz="2000" b="1">
                  <a:latin typeface="Calibri" charset="0"/>
                </a:rPr>
                <a:t>service with low quality </a:t>
              </a:r>
            </a:p>
            <a:p>
              <a:r>
                <a:rPr lang="en-US" sz="2000" b="1">
                  <a:latin typeface="Calibri" charset="0"/>
                </a:rPr>
                <a:t>and compatibility</a:t>
              </a:r>
            </a:p>
          </p:txBody>
        </p:sp>
      </p:grpSp>
      <p:sp>
        <p:nvSpPr>
          <p:cNvPr id="38925" name="Text Box 14"/>
          <p:cNvSpPr txBox="1">
            <a:spLocks noChangeArrowheads="1"/>
          </p:cNvSpPr>
          <p:nvPr/>
        </p:nvSpPr>
        <p:spPr bwMode="auto">
          <a:xfrm>
            <a:off x="1692275" y="4873625"/>
            <a:ext cx="2640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latin typeface="Calibri" charset="0"/>
              </a:rPr>
              <a:t>Quadrant Not Relevant</a:t>
            </a:r>
          </a:p>
        </p:txBody>
      </p:sp>
      <p:grpSp>
        <p:nvGrpSpPr>
          <p:cNvPr id="38926" name="Group 23"/>
          <p:cNvGrpSpPr>
            <a:grpSpLocks/>
          </p:cNvGrpSpPr>
          <p:nvPr/>
        </p:nvGrpSpPr>
        <p:grpSpPr bwMode="auto">
          <a:xfrm>
            <a:off x="4724400" y="4873625"/>
            <a:ext cx="2967038" cy="1755775"/>
            <a:chOff x="5199978" y="4308478"/>
            <a:chExt cx="2401567" cy="1568343"/>
          </a:xfrm>
        </p:grpSpPr>
        <p:sp>
          <p:nvSpPr>
            <p:cNvPr id="38934" name="Text Box 16"/>
            <p:cNvSpPr txBox="1">
              <a:spLocks noChangeArrowheads="1"/>
            </p:cNvSpPr>
            <p:nvPr/>
          </p:nvSpPr>
          <p:spPr bwMode="auto">
            <a:xfrm>
              <a:off x="5230812" y="4308478"/>
              <a:ext cx="1841133" cy="63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000" b="1">
                  <a:latin typeface="Calibri" charset="0"/>
                </a:rPr>
                <a:t> Strong Incumbent </a:t>
              </a:r>
            </a:p>
            <a:p>
              <a:r>
                <a:rPr lang="en-US" sz="2000" b="1">
                  <a:latin typeface="Calibri" charset="0"/>
                </a:rPr>
                <a:t>        Network Effect</a:t>
              </a:r>
            </a:p>
          </p:txBody>
        </p:sp>
        <p:sp>
          <p:nvSpPr>
            <p:cNvPr id="38935" name="Text Box 17"/>
            <p:cNvSpPr txBox="1">
              <a:spLocks noChangeArrowheads="1"/>
            </p:cNvSpPr>
            <p:nvPr/>
          </p:nvSpPr>
          <p:spPr bwMode="auto">
            <a:xfrm>
              <a:off x="5199978" y="4969509"/>
              <a:ext cx="2401567" cy="90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000" b="1">
                  <a:latin typeface="Calibri" charset="0"/>
                </a:rPr>
                <a:t> Consumers value quality </a:t>
              </a:r>
            </a:p>
            <a:p>
              <a:r>
                <a:rPr lang="en-US" sz="2000" b="1">
                  <a:latin typeface="Calibri" charset="0"/>
                </a:rPr>
                <a:t>and compatibility over </a:t>
              </a:r>
            </a:p>
            <a:p>
              <a:r>
                <a:rPr lang="en-US" sz="2000" b="1">
                  <a:latin typeface="Calibri" charset="0"/>
                </a:rPr>
                <a:t>innovation and low price</a:t>
              </a:r>
            </a:p>
          </p:txBody>
        </p:sp>
      </p:grpSp>
      <p:grpSp>
        <p:nvGrpSpPr>
          <p:cNvPr id="38927" name="Group 22"/>
          <p:cNvGrpSpPr>
            <a:grpSpLocks/>
          </p:cNvGrpSpPr>
          <p:nvPr/>
        </p:nvGrpSpPr>
        <p:grpSpPr bwMode="auto">
          <a:xfrm>
            <a:off x="4762500" y="1524000"/>
            <a:ext cx="2930525" cy="3124200"/>
            <a:chOff x="5230814" y="1828800"/>
            <a:chExt cx="2372336" cy="2787963"/>
          </a:xfrm>
        </p:grpSpPr>
        <p:sp>
          <p:nvSpPr>
            <p:cNvPr id="38931" name="Text Box 18"/>
            <p:cNvSpPr txBox="1">
              <a:spLocks noChangeArrowheads="1"/>
            </p:cNvSpPr>
            <p:nvPr/>
          </p:nvSpPr>
          <p:spPr bwMode="auto">
            <a:xfrm>
              <a:off x="5230814" y="1828800"/>
              <a:ext cx="2194860" cy="63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000" b="1">
                  <a:latin typeface="Calibri" charset="0"/>
                </a:rPr>
                <a:t> Incumbents can affect</a:t>
              </a:r>
            </a:p>
            <a:p>
              <a:r>
                <a:rPr lang="en-US" sz="2000" b="1">
                  <a:latin typeface="Calibri" charset="0"/>
                </a:rPr>
                <a:t>     switching behavior</a:t>
              </a:r>
            </a:p>
          </p:txBody>
        </p:sp>
        <p:sp>
          <p:nvSpPr>
            <p:cNvPr id="38932" name="Text Box 19"/>
            <p:cNvSpPr txBox="1">
              <a:spLocks noChangeArrowheads="1"/>
            </p:cNvSpPr>
            <p:nvPr/>
          </p:nvSpPr>
          <p:spPr bwMode="auto">
            <a:xfrm>
              <a:off x="5261657" y="2362199"/>
              <a:ext cx="2341493" cy="118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000" b="1">
                  <a:latin typeface="Calibri" charset="0"/>
                </a:rPr>
                <a:t> Incumbents innovate </a:t>
              </a:r>
            </a:p>
            <a:p>
              <a:r>
                <a:rPr lang="en-US" sz="2000" b="1">
                  <a:latin typeface="Calibri" charset="0"/>
                </a:rPr>
                <a:t>while maintaining quality</a:t>
              </a:r>
            </a:p>
            <a:p>
              <a:r>
                <a:rPr lang="en-US" sz="2000" b="1">
                  <a:latin typeface="Calibri" charset="0"/>
                </a:rPr>
                <a:t>• Incumbents control </a:t>
              </a:r>
            </a:p>
            <a:p>
              <a:r>
                <a:rPr lang="en-US" sz="2000" b="1">
                  <a:latin typeface="Calibri" charset="0"/>
                </a:rPr>
                <a:t>     complementary assets</a:t>
              </a:r>
            </a:p>
          </p:txBody>
        </p:sp>
        <p:sp>
          <p:nvSpPr>
            <p:cNvPr id="38933" name="Text Box 20"/>
            <p:cNvSpPr txBox="1">
              <a:spLocks noChangeArrowheads="1"/>
            </p:cNvSpPr>
            <p:nvPr/>
          </p:nvSpPr>
          <p:spPr bwMode="auto">
            <a:xfrm>
              <a:off x="5241927" y="3435757"/>
              <a:ext cx="2195083" cy="118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000" b="1">
                  <a:latin typeface="Calibri" charset="0"/>
                </a:rPr>
                <a:t> Entrants struggle to </a:t>
              </a:r>
            </a:p>
            <a:p>
              <a:r>
                <a:rPr lang="en-US" sz="2000" b="1">
                  <a:latin typeface="Calibri" charset="0"/>
                </a:rPr>
                <a:t>offer quality due to lack</a:t>
              </a:r>
            </a:p>
            <a:p>
              <a:r>
                <a:rPr lang="en-US" sz="2000" b="1">
                  <a:latin typeface="Calibri" charset="0"/>
                </a:rPr>
                <a:t>of functional control</a:t>
              </a:r>
            </a:p>
            <a:p>
              <a:r>
                <a:rPr lang="en-US" sz="2000" b="1">
                  <a:latin typeface="Calibri" charset="0"/>
                </a:rPr>
                <a:t>or market power</a:t>
              </a:r>
            </a:p>
          </p:txBody>
        </p:sp>
      </p:grpSp>
      <p:sp>
        <p:nvSpPr>
          <p:cNvPr id="38928" name="TextBox 24"/>
          <p:cNvSpPr txBox="1">
            <a:spLocks noChangeArrowheads="1"/>
          </p:cNvSpPr>
          <p:nvPr/>
        </p:nvSpPr>
        <p:spPr bwMode="auto">
          <a:xfrm>
            <a:off x="7620000" y="2362200"/>
            <a:ext cx="1381125" cy="954088"/>
          </a:xfrm>
          <a:prstGeom prst="rect">
            <a:avLst/>
          </a:prstGeom>
          <a:solidFill>
            <a:srgbClr val="FFFF00"/>
          </a:solidFill>
          <a:ln w="38100">
            <a:solidFill>
              <a:srgbClr val="FF0000"/>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rgbClr val="15A32F"/>
                </a:solidFill>
                <a:latin typeface="Calibri" charset="0"/>
              </a:rPr>
              <a:t>Electric</a:t>
            </a:r>
          </a:p>
          <a:p>
            <a:r>
              <a:rPr lang="en-US" sz="2800" b="1">
                <a:solidFill>
                  <a:srgbClr val="15A32F"/>
                </a:solidFill>
                <a:latin typeface="Calibri" charset="0"/>
              </a:rPr>
              <a:t>vehicles</a:t>
            </a:r>
          </a:p>
        </p:txBody>
      </p:sp>
      <p:sp>
        <p:nvSpPr>
          <p:cNvPr id="38929" name="TextBox 25"/>
          <p:cNvSpPr txBox="1">
            <a:spLocks noChangeArrowheads="1"/>
          </p:cNvSpPr>
          <p:nvPr/>
        </p:nvSpPr>
        <p:spPr bwMode="auto">
          <a:xfrm>
            <a:off x="457200" y="1752600"/>
            <a:ext cx="1222375" cy="954088"/>
          </a:xfrm>
          <a:prstGeom prst="rect">
            <a:avLst/>
          </a:prstGeom>
          <a:solidFill>
            <a:srgbClr val="FFFF00"/>
          </a:solidFill>
          <a:ln w="38100">
            <a:solidFill>
              <a:srgbClr val="FF0000"/>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rgbClr val="15A32F"/>
                </a:solidFill>
                <a:latin typeface="Calibri" charset="0"/>
              </a:rPr>
              <a:t>Digital</a:t>
            </a:r>
          </a:p>
          <a:p>
            <a:r>
              <a:rPr lang="en-US" sz="2800" b="1">
                <a:solidFill>
                  <a:srgbClr val="15A32F"/>
                </a:solidFill>
                <a:latin typeface="Calibri" charset="0"/>
              </a:rPr>
              <a:t>music</a:t>
            </a:r>
          </a:p>
        </p:txBody>
      </p:sp>
      <p:sp>
        <p:nvSpPr>
          <p:cNvPr id="38930" name="TextBox 26"/>
          <p:cNvSpPr txBox="1">
            <a:spLocks noChangeArrowheads="1"/>
          </p:cNvSpPr>
          <p:nvPr/>
        </p:nvSpPr>
        <p:spPr bwMode="auto">
          <a:xfrm>
            <a:off x="7526338" y="4760913"/>
            <a:ext cx="1584325" cy="954087"/>
          </a:xfrm>
          <a:prstGeom prst="rect">
            <a:avLst/>
          </a:prstGeom>
          <a:solidFill>
            <a:srgbClr val="FFFF00"/>
          </a:solidFill>
          <a:ln w="38100">
            <a:solidFill>
              <a:srgbClr val="FF0000"/>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rgbClr val="15A32F"/>
                </a:solidFill>
                <a:latin typeface="Calibri" charset="0"/>
              </a:rPr>
              <a:t>Linux vs.</a:t>
            </a:r>
          </a:p>
          <a:p>
            <a:r>
              <a:rPr lang="en-US" sz="2800" b="1">
                <a:solidFill>
                  <a:srgbClr val="15A32F"/>
                </a:solidFill>
                <a:latin typeface="Calibri" charset="0"/>
              </a:rPr>
              <a:t>Windows</a:t>
            </a:r>
          </a:p>
        </p:txBody>
      </p:sp>
    </p:spTree>
    <p:extLst>
      <p:ext uri="{BB962C8B-B14F-4D97-AF65-F5344CB8AC3E}">
        <p14:creationId xmlns:p14="http://schemas.microsoft.com/office/powerpoint/2010/main" val="4069209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9388" y="3221038"/>
            <a:ext cx="1439862" cy="760412"/>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435" name="TextBox 7"/>
          <p:cNvSpPr txBox="1">
            <a:spLocks noChangeArrowheads="1"/>
          </p:cNvSpPr>
          <p:nvPr/>
        </p:nvSpPr>
        <p:spPr bwMode="auto">
          <a:xfrm>
            <a:off x="467810" y="3275013"/>
            <a:ext cx="831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smtClean="0"/>
              <a:t>Content</a:t>
            </a:r>
          </a:p>
          <a:p>
            <a:pPr eaLnBrk="1" hangingPunct="1"/>
            <a:r>
              <a:rPr lang="en-US" sz="1200" b="1" dirty="0" smtClean="0"/>
              <a:t> owners,</a:t>
            </a:r>
          </a:p>
          <a:p>
            <a:pPr eaLnBrk="1" hangingPunct="1"/>
            <a:r>
              <a:rPr lang="en-US" sz="1200" b="1" dirty="0" smtClean="0"/>
              <a:t>e.g., NFL</a:t>
            </a:r>
            <a:endParaRPr lang="en-US" sz="1200" b="1" dirty="0"/>
          </a:p>
        </p:txBody>
      </p:sp>
      <p:sp>
        <p:nvSpPr>
          <p:cNvPr id="18436" name="TextBox 8"/>
          <p:cNvSpPr txBox="1">
            <a:spLocks noChangeArrowheads="1"/>
          </p:cNvSpPr>
          <p:nvPr/>
        </p:nvSpPr>
        <p:spPr bwMode="auto">
          <a:xfrm>
            <a:off x="2882496" y="3275013"/>
            <a:ext cx="1073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t>Producers </a:t>
            </a:r>
          </a:p>
          <a:p>
            <a:pPr algn="ctr" eaLnBrk="1" hangingPunct="1"/>
            <a:r>
              <a:rPr lang="en-US" sz="1200" b="1" dirty="0" smtClean="0"/>
              <a:t>&amp; Channels,</a:t>
            </a:r>
          </a:p>
          <a:p>
            <a:pPr algn="ctr" eaLnBrk="1" hangingPunct="1"/>
            <a:r>
              <a:rPr lang="en-US" sz="1200" b="1" dirty="0" smtClean="0"/>
              <a:t>e.g., ESPN</a:t>
            </a:r>
            <a:endParaRPr lang="en-US" sz="1200" b="1" dirty="0"/>
          </a:p>
        </p:txBody>
      </p:sp>
      <p:sp>
        <p:nvSpPr>
          <p:cNvPr id="18437" name="TextBox 8"/>
          <p:cNvSpPr txBox="1">
            <a:spLocks noChangeArrowheads="1"/>
          </p:cNvSpPr>
          <p:nvPr/>
        </p:nvSpPr>
        <p:spPr bwMode="auto">
          <a:xfrm>
            <a:off x="5274780" y="3275013"/>
            <a:ext cx="1185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t>Connectivity</a:t>
            </a:r>
          </a:p>
          <a:p>
            <a:pPr algn="ctr" eaLnBrk="1" hangingPunct="1"/>
            <a:r>
              <a:rPr lang="en-US" sz="1200" b="1" dirty="0" smtClean="0"/>
              <a:t> Conduits</a:t>
            </a:r>
          </a:p>
          <a:p>
            <a:pPr algn="ctr" eaLnBrk="1" hangingPunct="1"/>
            <a:r>
              <a:rPr lang="en-US" sz="1200" b="1" dirty="0" smtClean="0"/>
              <a:t>e.g., Comcast</a:t>
            </a:r>
            <a:endParaRPr lang="en-US" sz="1200" b="1" dirty="0"/>
          </a:p>
        </p:txBody>
      </p:sp>
      <p:sp>
        <p:nvSpPr>
          <p:cNvPr id="18438" name="TextBox 8"/>
          <p:cNvSpPr txBox="1">
            <a:spLocks noChangeArrowheads="1"/>
          </p:cNvSpPr>
          <p:nvPr/>
        </p:nvSpPr>
        <p:spPr bwMode="auto">
          <a:xfrm>
            <a:off x="7854950" y="3402013"/>
            <a:ext cx="1030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t>Consumers</a:t>
            </a:r>
          </a:p>
        </p:txBody>
      </p:sp>
      <p:sp>
        <p:nvSpPr>
          <p:cNvPr id="16" name="Rounded Rectangle 15"/>
          <p:cNvSpPr/>
          <p:nvPr/>
        </p:nvSpPr>
        <p:spPr>
          <a:xfrm>
            <a:off x="2689225" y="3222625"/>
            <a:ext cx="1439863" cy="760413"/>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ounded Rectangle 16"/>
          <p:cNvSpPr/>
          <p:nvPr/>
        </p:nvSpPr>
        <p:spPr>
          <a:xfrm>
            <a:off x="5148263" y="3221038"/>
            <a:ext cx="1439862" cy="760412"/>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Rounded Rectangle 17"/>
          <p:cNvSpPr/>
          <p:nvPr/>
        </p:nvSpPr>
        <p:spPr>
          <a:xfrm>
            <a:off x="7667625" y="3224213"/>
            <a:ext cx="1441450" cy="760412"/>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442" name="TextBox 8"/>
          <p:cNvSpPr txBox="1">
            <a:spLocks noChangeArrowheads="1"/>
          </p:cNvSpPr>
          <p:nvPr/>
        </p:nvSpPr>
        <p:spPr bwMode="auto">
          <a:xfrm>
            <a:off x="2912796" y="4436268"/>
            <a:ext cx="1044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t>Advertisers</a:t>
            </a:r>
          </a:p>
          <a:p>
            <a:pPr algn="ctr" eaLnBrk="1" hangingPunct="1"/>
            <a:r>
              <a:rPr lang="en-US" sz="1200" b="1" dirty="0" smtClean="0"/>
              <a:t>e.g., Nike</a:t>
            </a:r>
            <a:endParaRPr lang="en-US" sz="1200" b="1" dirty="0"/>
          </a:p>
        </p:txBody>
      </p:sp>
      <p:sp>
        <p:nvSpPr>
          <p:cNvPr id="40" name="Rounded Rectangle 39"/>
          <p:cNvSpPr/>
          <p:nvPr/>
        </p:nvSpPr>
        <p:spPr>
          <a:xfrm>
            <a:off x="2746375" y="4292600"/>
            <a:ext cx="1441450" cy="760413"/>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444" name="Slide Number Placeholder 8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F0BA94-9DD4-C84D-97CF-3C86D1D84357}" type="slidenum">
              <a:rPr lang="en-US" sz="1200">
                <a:solidFill>
                  <a:srgbClr val="898989"/>
                </a:solidFill>
                <a:latin typeface="Calibri" charset="0"/>
              </a:rPr>
              <a:pPr eaLnBrk="1" hangingPunct="1"/>
              <a:t>13</a:t>
            </a:fld>
            <a:endParaRPr lang="en-US" sz="1200">
              <a:solidFill>
                <a:srgbClr val="898989"/>
              </a:solidFill>
              <a:latin typeface="Calibri" charset="0"/>
            </a:endParaRPr>
          </a:p>
        </p:txBody>
      </p:sp>
      <p:cxnSp>
        <p:nvCxnSpPr>
          <p:cNvPr id="12" name="Straight Arrow Connector 11"/>
          <p:cNvCxnSpPr/>
          <p:nvPr/>
        </p:nvCxnSpPr>
        <p:spPr>
          <a:xfrm>
            <a:off x="1385888" y="1387475"/>
            <a:ext cx="1584325" cy="0"/>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8446" name="TextBox 12"/>
          <p:cNvSpPr txBox="1">
            <a:spLocks noChangeArrowheads="1"/>
          </p:cNvSpPr>
          <p:nvPr/>
        </p:nvSpPr>
        <p:spPr bwMode="auto">
          <a:xfrm>
            <a:off x="1735138" y="1033463"/>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FF"/>
                </a:solidFill>
              </a:rPr>
              <a:t>conten</a:t>
            </a:r>
            <a:r>
              <a:rPr lang="en-US" sz="1400">
                <a:solidFill>
                  <a:srgbClr val="0000FF"/>
                </a:solidFill>
              </a:rPr>
              <a:t>t</a:t>
            </a:r>
          </a:p>
        </p:txBody>
      </p:sp>
      <p:cxnSp>
        <p:nvCxnSpPr>
          <p:cNvPr id="58" name="Straight Arrow Connector 57"/>
          <p:cNvCxnSpPr/>
          <p:nvPr/>
        </p:nvCxnSpPr>
        <p:spPr>
          <a:xfrm flipH="1">
            <a:off x="6511925" y="1412875"/>
            <a:ext cx="1360488" cy="0"/>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8448" name="TextBox 58"/>
          <p:cNvSpPr txBox="1">
            <a:spLocks noChangeArrowheads="1"/>
          </p:cNvSpPr>
          <p:nvPr/>
        </p:nvSpPr>
        <p:spPr bwMode="auto">
          <a:xfrm>
            <a:off x="6777038" y="1033463"/>
            <a:ext cx="89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8000"/>
                </a:solidFill>
              </a:rPr>
              <a:t>revenue</a:t>
            </a:r>
          </a:p>
        </p:txBody>
      </p:sp>
      <p:cxnSp>
        <p:nvCxnSpPr>
          <p:cNvPr id="60" name="Straight Arrow Connector 59"/>
          <p:cNvCxnSpPr/>
          <p:nvPr/>
        </p:nvCxnSpPr>
        <p:spPr>
          <a:xfrm>
            <a:off x="1619250" y="3390900"/>
            <a:ext cx="1093788" cy="9525"/>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1600200" y="3679825"/>
            <a:ext cx="1089025" cy="0"/>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125913" y="3390900"/>
            <a:ext cx="1093787" cy="9525"/>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4108450" y="3679825"/>
            <a:ext cx="1087438" cy="0"/>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6607175" y="3405188"/>
            <a:ext cx="1093788" cy="7937"/>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6588125" y="3694113"/>
            <a:ext cx="1089025" cy="0"/>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3352800" y="1951038"/>
            <a:ext cx="5016500" cy="1262062"/>
          </a:xfrm>
          <a:custGeom>
            <a:avLst/>
            <a:gdLst>
              <a:gd name="connsiteX0" fmla="*/ 0 w 5016500"/>
              <a:gd name="connsiteY0" fmla="*/ 990603 h 990603"/>
              <a:gd name="connsiteX1" fmla="*/ 2527300 w 5016500"/>
              <a:gd name="connsiteY1" fmla="*/ 3 h 990603"/>
              <a:gd name="connsiteX2" fmla="*/ 5016500 w 5016500"/>
              <a:gd name="connsiteY2" fmla="*/ 977903 h 990603"/>
            </a:gdLst>
            <a:ahLst/>
            <a:cxnLst>
              <a:cxn ang="0">
                <a:pos x="connsiteX0" y="connsiteY0"/>
              </a:cxn>
              <a:cxn ang="0">
                <a:pos x="connsiteX1" y="connsiteY1"/>
              </a:cxn>
              <a:cxn ang="0">
                <a:pos x="connsiteX2" y="connsiteY2"/>
              </a:cxn>
            </a:cxnLst>
            <a:rect l="l" t="t" r="r" b="b"/>
            <a:pathLst>
              <a:path w="5016500" h="990603">
                <a:moveTo>
                  <a:pt x="0" y="990603"/>
                </a:moveTo>
                <a:cubicBezTo>
                  <a:pt x="845608" y="496361"/>
                  <a:pt x="1691217" y="2120"/>
                  <a:pt x="2527300" y="3"/>
                </a:cubicBezTo>
                <a:cubicBezTo>
                  <a:pt x="3363383" y="-2114"/>
                  <a:pt x="5016500" y="977903"/>
                  <a:pt x="5016500" y="977903"/>
                </a:cubicBezTo>
              </a:path>
            </a:pathLst>
          </a:cu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 name="Freeform 70"/>
          <p:cNvSpPr/>
          <p:nvPr/>
        </p:nvSpPr>
        <p:spPr>
          <a:xfrm>
            <a:off x="1258888" y="2382838"/>
            <a:ext cx="4321175" cy="841375"/>
          </a:xfrm>
          <a:custGeom>
            <a:avLst/>
            <a:gdLst>
              <a:gd name="connsiteX0" fmla="*/ 0 w 5016500"/>
              <a:gd name="connsiteY0" fmla="*/ 990603 h 990603"/>
              <a:gd name="connsiteX1" fmla="*/ 2527300 w 5016500"/>
              <a:gd name="connsiteY1" fmla="*/ 3 h 990603"/>
              <a:gd name="connsiteX2" fmla="*/ 5016500 w 5016500"/>
              <a:gd name="connsiteY2" fmla="*/ 977903 h 990603"/>
            </a:gdLst>
            <a:ahLst/>
            <a:cxnLst>
              <a:cxn ang="0">
                <a:pos x="connsiteX0" y="connsiteY0"/>
              </a:cxn>
              <a:cxn ang="0">
                <a:pos x="connsiteX1" y="connsiteY1"/>
              </a:cxn>
              <a:cxn ang="0">
                <a:pos x="connsiteX2" y="connsiteY2"/>
              </a:cxn>
            </a:cxnLst>
            <a:rect l="l" t="t" r="r" b="b"/>
            <a:pathLst>
              <a:path w="5016500" h="990603">
                <a:moveTo>
                  <a:pt x="0" y="990603"/>
                </a:moveTo>
                <a:cubicBezTo>
                  <a:pt x="845608" y="496361"/>
                  <a:pt x="1691217" y="2120"/>
                  <a:pt x="2527300" y="3"/>
                </a:cubicBezTo>
                <a:cubicBezTo>
                  <a:pt x="3363383" y="-2114"/>
                  <a:pt x="5016500" y="977903"/>
                  <a:pt x="5016500" y="977903"/>
                </a:cubicBezTo>
              </a:path>
            </a:pathLst>
          </a:custGeom>
          <a:ln w="381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4" name="Freeform 73"/>
          <p:cNvSpPr/>
          <p:nvPr/>
        </p:nvSpPr>
        <p:spPr>
          <a:xfrm>
            <a:off x="850900" y="1916113"/>
            <a:ext cx="5016500" cy="1262062"/>
          </a:xfrm>
          <a:custGeom>
            <a:avLst/>
            <a:gdLst>
              <a:gd name="connsiteX0" fmla="*/ 0 w 5016500"/>
              <a:gd name="connsiteY0" fmla="*/ 990603 h 990603"/>
              <a:gd name="connsiteX1" fmla="*/ 2527300 w 5016500"/>
              <a:gd name="connsiteY1" fmla="*/ 3 h 990603"/>
              <a:gd name="connsiteX2" fmla="*/ 5016500 w 5016500"/>
              <a:gd name="connsiteY2" fmla="*/ 977903 h 990603"/>
            </a:gdLst>
            <a:ahLst/>
            <a:cxnLst>
              <a:cxn ang="0">
                <a:pos x="connsiteX0" y="connsiteY0"/>
              </a:cxn>
              <a:cxn ang="0">
                <a:pos x="connsiteX1" y="connsiteY1"/>
              </a:cxn>
              <a:cxn ang="0">
                <a:pos x="connsiteX2" y="connsiteY2"/>
              </a:cxn>
            </a:cxnLst>
            <a:rect l="l" t="t" r="r" b="b"/>
            <a:pathLst>
              <a:path w="5016500" h="990603">
                <a:moveTo>
                  <a:pt x="0" y="990603"/>
                </a:moveTo>
                <a:cubicBezTo>
                  <a:pt x="845608" y="496361"/>
                  <a:pt x="1691217" y="2120"/>
                  <a:pt x="2527300" y="3"/>
                </a:cubicBezTo>
                <a:cubicBezTo>
                  <a:pt x="3363383" y="-2114"/>
                  <a:pt x="5016500" y="977903"/>
                  <a:pt x="5016500" y="977903"/>
                </a:cubicBezTo>
              </a:path>
            </a:pathLst>
          </a:cu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7" name="Freeform 76"/>
          <p:cNvSpPr/>
          <p:nvPr/>
        </p:nvSpPr>
        <p:spPr>
          <a:xfrm>
            <a:off x="3860800" y="2382838"/>
            <a:ext cx="4319588" cy="841375"/>
          </a:xfrm>
          <a:custGeom>
            <a:avLst/>
            <a:gdLst>
              <a:gd name="connsiteX0" fmla="*/ 0 w 5016500"/>
              <a:gd name="connsiteY0" fmla="*/ 990603 h 990603"/>
              <a:gd name="connsiteX1" fmla="*/ 2527300 w 5016500"/>
              <a:gd name="connsiteY1" fmla="*/ 3 h 990603"/>
              <a:gd name="connsiteX2" fmla="*/ 5016500 w 5016500"/>
              <a:gd name="connsiteY2" fmla="*/ 977903 h 990603"/>
            </a:gdLst>
            <a:ahLst/>
            <a:cxnLst>
              <a:cxn ang="0">
                <a:pos x="connsiteX0" y="connsiteY0"/>
              </a:cxn>
              <a:cxn ang="0">
                <a:pos x="connsiteX1" y="connsiteY1"/>
              </a:cxn>
              <a:cxn ang="0">
                <a:pos x="connsiteX2" y="connsiteY2"/>
              </a:cxn>
            </a:cxnLst>
            <a:rect l="l" t="t" r="r" b="b"/>
            <a:pathLst>
              <a:path w="5016500" h="990603">
                <a:moveTo>
                  <a:pt x="0" y="990603"/>
                </a:moveTo>
                <a:cubicBezTo>
                  <a:pt x="845608" y="496361"/>
                  <a:pt x="1691217" y="2120"/>
                  <a:pt x="2527300" y="3"/>
                </a:cubicBezTo>
                <a:cubicBezTo>
                  <a:pt x="3363383" y="-2114"/>
                  <a:pt x="5016500" y="977903"/>
                  <a:pt x="5016500" y="977903"/>
                </a:cubicBezTo>
              </a:path>
            </a:pathLst>
          </a:custGeom>
          <a:ln w="381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78" name="Straight Arrow Connector 77"/>
          <p:cNvCxnSpPr/>
          <p:nvPr/>
        </p:nvCxnSpPr>
        <p:spPr>
          <a:xfrm flipV="1">
            <a:off x="3419475" y="3973513"/>
            <a:ext cx="0" cy="319087"/>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1476375" y="4000500"/>
            <a:ext cx="1266825" cy="436563"/>
          </a:xfrm>
          <a:custGeom>
            <a:avLst/>
            <a:gdLst>
              <a:gd name="connsiteX0" fmla="*/ 1650021 w 1650021"/>
              <a:gd name="connsiteY0" fmla="*/ 647700 h 710024"/>
              <a:gd name="connsiteX1" fmla="*/ 202221 w 1650021"/>
              <a:gd name="connsiteY1" fmla="*/ 647700 h 710024"/>
              <a:gd name="connsiteX2" fmla="*/ 11721 w 1650021"/>
              <a:gd name="connsiteY2" fmla="*/ 0 h 710024"/>
              <a:gd name="connsiteX3" fmla="*/ 11721 w 1650021"/>
              <a:gd name="connsiteY3" fmla="*/ 0 h 710024"/>
            </a:gdLst>
            <a:ahLst/>
            <a:cxnLst>
              <a:cxn ang="0">
                <a:pos x="connsiteX0" y="connsiteY0"/>
              </a:cxn>
              <a:cxn ang="0">
                <a:pos x="connsiteX1" y="connsiteY1"/>
              </a:cxn>
              <a:cxn ang="0">
                <a:pos x="connsiteX2" y="connsiteY2"/>
              </a:cxn>
              <a:cxn ang="0">
                <a:pos x="connsiteX3" y="connsiteY3"/>
              </a:cxn>
            </a:cxnLst>
            <a:rect l="l" t="t" r="r" b="b"/>
            <a:pathLst>
              <a:path w="1650021" h="710024">
                <a:moveTo>
                  <a:pt x="1650021" y="647700"/>
                </a:moveTo>
                <a:cubicBezTo>
                  <a:pt x="1062646" y="701675"/>
                  <a:pt x="475271" y="755650"/>
                  <a:pt x="202221" y="647700"/>
                </a:cubicBezTo>
                <a:cubicBezTo>
                  <a:pt x="-70829" y="539750"/>
                  <a:pt x="11721" y="0"/>
                  <a:pt x="11721" y="0"/>
                </a:cubicBezTo>
                <a:lnTo>
                  <a:pt x="11721" y="0"/>
                </a:lnTo>
              </a:path>
            </a:pathLst>
          </a:cu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1" name="Freeform 80"/>
          <p:cNvSpPr/>
          <p:nvPr/>
        </p:nvSpPr>
        <p:spPr>
          <a:xfrm>
            <a:off x="4283968" y="4015120"/>
            <a:ext cx="1217973" cy="421992"/>
          </a:xfrm>
          <a:custGeom>
            <a:avLst/>
            <a:gdLst>
              <a:gd name="connsiteX0" fmla="*/ 1650021 w 1650021"/>
              <a:gd name="connsiteY0" fmla="*/ 647700 h 710024"/>
              <a:gd name="connsiteX1" fmla="*/ 202221 w 1650021"/>
              <a:gd name="connsiteY1" fmla="*/ 647700 h 710024"/>
              <a:gd name="connsiteX2" fmla="*/ 11721 w 1650021"/>
              <a:gd name="connsiteY2" fmla="*/ 0 h 710024"/>
              <a:gd name="connsiteX3" fmla="*/ 11721 w 1650021"/>
              <a:gd name="connsiteY3" fmla="*/ 0 h 710024"/>
            </a:gdLst>
            <a:ahLst/>
            <a:cxnLst>
              <a:cxn ang="0">
                <a:pos x="connsiteX0" y="connsiteY0"/>
              </a:cxn>
              <a:cxn ang="0">
                <a:pos x="connsiteX1" y="connsiteY1"/>
              </a:cxn>
              <a:cxn ang="0">
                <a:pos x="connsiteX2" y="connsiteY2"/>
              </a:cxn>
              <a:cxn ang="0">
                <a:pos x="connsiteX3" y="connsiteY3"/>
              </a:cxn>
            </a:cxnLst>
            <a:rect l="l" t="t" r="r" b="b"/>
            <a:pathLst>
              <a:path w="1650021" h="710024">
                <a:moveTo>
                  <a:pt x="1650021" y="647700"/>
                </a:moveTo>
                <a:cubicBezTo>
                  <a:pt x="1062646" y="701675"/>
                  <a:pt x="475271" y="755650"/>
                  <a:pt x="202221" y="647700"/>
                </a:cubicBezTo>
                <a:cubicBezTo>
                  <a:pt x="-70829" y="539750"/>
                  <a:pt x="11721" y="0"/>
                  <a:pt x="11721" y="0"/>
                </a:cubicBezTo>
                <a:lnTo>
                  <a:pt x="11721" y="0"/>
                </a:lnTo>
              </a:path>
            </a:pathLst>
          </a:custGeom>
          <a:ln w="38100">
            <a:solidFill>
              <a:srgbClr val="008000"/>
            </a:solidFill>
            <a:tailEnd type="arrow"/>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7" name="Freeform 26"/>
          <p:cNvSpPr/>
          <p:nvPr/>
        </p:nvSpPr>
        <p:spPr>
          <a:xfrm>
            <a:off x="304800" y="3987800"/>
            <a:ext cx="8534400" cy="2178050"/>
          </a:xfrm>
          <a:custGeom>
            <a:avLst/>
            <a:gdLst>
              <a:gd name="connsiteX0" fmla="*/ 0 w 8534400"/>
              <a:gd name="connsiteY0" fmla="*/ 12700 h 2667002"/>
              <a:gd name="connsiteX1" fmla="*/ 4076700 w 8534400"/>
              <a:gd name="connsiteY1" fmla="*/ 2667000 h 2667002"/>
              <a:gd name="connsiteX2" fmla="*/ 8534400 w 8534400"/>
              <a:gd name="connsiteY2" fmla="*/ 0 h 2667002"/>
            </a:gdLst>
            <a:ahLst/>
            <a:cxnLst>
              <a:cxn ang="0">
                <a:pos x="connsiteX0" y="connsiteY0"/>
              </a:cxn>
              <a:cxn ang="0">
                <a:pos x="connsiteX1" y="connsiteY1"/>
              </a:cxn>
              <a:cxn ang="0">
                <a:pos x="connsiteX2" y="connsiteY2"/>
              </a:cxn>
            </a:cxnLst>
            <a:rect l="l" t="t" r="r" b="b"/>
            <a:pathLst>
              <a:path w="8534400" h="2667002">
                <a:moveTo>
                  <a:pt x="0" y="12700"/>
                </a:moveTo>
                <a:cubicBezTo>
                  <a:pt x="1327150" y="1340908"/>
                  <a:pt x="2654300" y="2669117"/>
                  <a:pt x="4076700" y="2667000"/>
                </a:cubicBezTo>
                <a:cubicBezTo>
                  <a:pt x="5499100" y="2664883"/>
                  <a:pt x="7016750" y="1332441"/>
                  <a:pt x="8534400" y="0"/>
                </a:cubicBezTo>
              </a:path>
            </a:pathLst>
          </a:cu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3" name="Freeform 82"/>
          <p:cNvSpPr/>
          <p:nvPr/>
        </p:nvSpPr>
        <p:spPr>
          <a:xfrm>
            <a:off x="684213" y="3995738"/>
            <a:ext cx="7685087" cy="1593850"/>
          </a:xfrm>
          <a:custGeom>
            <a:avLst/>
            <a:gdLst>
              <a:gd name="connsiteX0" fmla="*/ 0 w 8534400"/>
              <a:gd name="connsiteY0" fmla="*/ 12700 h 2667002"/>
              <a:gd name="connsiteX1" fmla="*/ 4076700 w 8534400"/>
              <a:gd name="connsiteY1" fmla="*/ 2667000 h 2667002"/>
              <a:gd name="connsiteX2" fmla="*/ 8534400 w 8534400"/>
              <a:gd name="connsiteY2" fmla="*/ 0 h 2667002"/>
            </a:gdLst>
            <a:ahLst/>
            <a:cxnLst>
              <a:cxn ang="0">
                <a:pos x="connsiteX0" y="connsiteY0"/>
              </a:cxn>
              <a:cxn ang="0">
                <a:pos x="connsiteX1" y="connsiteY1"/>
              </a:cxn>
              <a:cxn ang="0">
                <a:pos x="connsiteX2" y="connsiteY2"/>
              </a:cxn>
            </a:cxnLst>
            <a:rect l="l" t="t" r="r" b="b"/>
            <a:pathLst>
              <a:path w="8534400" h="2667002">
                <a:moveTo>
                  <a:pt x="0" y="12700"/>
                </a:moveTo>
                <a:cubicBezTo>
                  <a:pt x="1327150" y="1340908"/>
                  <a:pt x="2654300" y="2669117"/>
                  <a:pt x="4076700" y="2667000"/>
                </a:cubicBezTo>
                <a:cubicBezTo>
                  <a:pt x="5499100" y="2664883"/>
                  <a:pt x="7016750" y="1332441"/>
                  <a:pt x="8534400" y="0"/>
                </a:cubicBezTo>
              </a:path>
            </a:pathLst>
          </a:custGeom>
          <a:ln w="381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18464" name="Picture 28" descr="Screen Shot 2013-05-11 at 5.32.5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981075"/>
            <a:ext cx="127793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9" descr="Screen Shot 2013-05-11 at 5.34.09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069975"/>
            <a:ext cx="1500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p:cNvSpPr>
            <a:spLocks noGrp="1"/>
          </p:cNvSpPr>
          <p:nvPr>
            <p:ph type="title"/>
          </p:nvPr>
        </p:nvSpPr>
        <p:spPr>
          <a:xfrm>
            <a:off x="0" y="201613"/>
            <a:ext cx="9080428" cy="633412"/>
          </a:xfrm>
        </p:spPr>
        <p:txBody>
          <a:bodyPr/>
          <a:lstStyle/>
          <a:p>
            <a:pPr algn="ctr"/>
            <a:r>
              <a:rPr lang="en-US" sz="4000" b="1" dirty="0" smtClean="0">
                <a:solidFill>
                  <a:srgbClr val="FF0000"/>
                </a:solidFill>
                <a:latin typeface="Times New Roman" charset="0"/>
                <a:ea typeface="ＭＳ Ｐゴシック" charset="0"/>
                <a:cs typeface="Times New Roman" charset="0"/>
              </a:rPr>
              <a:t>Sports / Media Value </a:t>
            </a:r>
            <a:r>
              <a:rPr lang="en-US" sz="4000" b="1" dirty="0">
                <a:solidFill>
                  <a:srgbClr val="FF0000"/>
                </a:solidFill>
                <a:latin typeface="Times New Roman" charset="0"/>
                <a:ea typeface="ＭＳ Ｐゴシック" charset="0"/>
                <a:cs typeface="Times New Roman" charset="0"/>
              </a:rPr>
              <a:t>Chain (</a:t>
            </a:r>
            <a:r>
              <a:rPr lang="en-US" sz="4000" b="1" dirty="0" smtClean="0">
                <a:solidFill>
                  <a:srgbClr val="FF0000"/>
                </a:solidFill>
                <a:latin typeface="Times New Roman" charset="0"/>
                <a:ea typeface="ＭＳ Ｐゴシック" charset="0"/>
                <a:cs typeface="Times New Roman" charset="0"/>
              </a:rPr>
              <a:t>Simplified)</a:t>
            </a:r>
            <a:endParaRPr lang="en-US" sz="4000" b="1" dirty="0">
              <a:solidFill>
                <a:srgbClr val="FF0000"/>
              </a:solidFill>
              <a:latin typeface="Times New Roman" charset="0"/>
              <a:ea typeface="ＭＳ Ｐゴシック" charset="0"/>
              <a:cs typeface="Times New Roman" charset="0"/>
            </a:endParaRPr>
          </a:p>
        </p:txBody>
      </p:sp>
      <p:cxnSp>
        <p:nvCxnSpPr>
          <p:cNvPr id="37" name="Straight Arrow Connector 36"/>
          <p:cNvCxnSpPr/>
          <p:nvPr/>
        </p:nvCxnSpPr>
        <p:spPr>
          <a:xfrm flipH="1">
            <a:off x="4187825" y="3846513"/>
            <a:ext cx="3479800" cy="1006475"/>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9394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10896369"/>
              </p:ext>
            </p:extLst>
          </p:nvPr>
        </p:nvGraphicFramePr>
        <p:xfrm>
          <a:off x="154939" y="290714"/>
          <a:ext cx="8887464" cy="6326467"/>
        </p:xfrm>
        <a:graphic>
          <a:graphicData uri="http://schemas.openxmlformats.org/drawingml/2006/table">
            <a:tbl>
              <a:tblPr/>
              <a:tblGrid>
                <a:gridCol w="987496"/>
                <a:gridCol w="987496"/>
                <a:gridCol w="987496"/>
                <a:gridCol w="987496"/>
                <a:gridCol w="1938652"/>
                <a:gridCol w="36340"/>
                <a:gridCol w="987496"/>
                <a:gridCol w="987496"/>
                <a:gridCol w="987496"/>
              </a:tblGrid>
              <a:tr h="556861">
                <a:tc gridSpan="5">
                  <a:txBody>
                    <a:bodyPr/>
                    <a:lstStyle/>
                    <a:p>
                      <a:pPr algn="l" fontAlgn="b"/>
                      <a:r>
                        <a:rPr lang="en-US" sz="2000" b="1" i="0" u="none" strike="noStrike" dirty="0">
                          <a:solidFill>
                            <a:srgbClr val="000000"/>
                          </a:solidFill>
                          <a:effectLst/>
                          <a:latin typeface="Calibri"/>
                        </a:rPr>
                        <a:t>Estimated Size of the Entire Sports Industry, U.S.</a:t>
                      </a:r>
                    </a:p>
                  </a:txBody>
                  <a:tcPr marL="5470" marR="5470" marT="547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2000" b="1" i="0" u="none" strike="noStrike">
                          <a:solidFill>
                            <a:srgbClr val="000000"/>
                          </a:solidFill>
                          <a:effectLst/>
                          <a:latin typeface="Calibri"/>
                        </a:rPr>
                        <a:t>$470B</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endParaRPr lang="en-US"/>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556861">
                <a:tc gridSpan="5">
                  <a:txBody>
                    <a:bodyPr/>
                    <a:lstStyle/>
                    <a:p>
                      <a:pPr algn="l" fontAlgn="b"/>
                      <a:r>
                        <a:rPr lang="en-US" sz="2000" b="1" i="0" u="none" strike="noStrike">
                          <a:solidFill>
                            <a:srgbClr val="000000"/>
                          </a:solidFill>
                          <a:effectLst/>
                          <a:latin typeface="Calibri"/>
                        </a:rPr>
                        <a:t>Annual Company Spending for Sports Advertising, U.S.</a:t>
                      </a:r>
                    </a:p>
                  </a:txBody>
                  <a:tcPr marL="5470" marR="5470" marT="547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2000" b="1" i="0" u="none" strike="noStrike">
                          <a:solidFill>
                            <a:srgbClr val="000000"/>
                          </a:solidFill>
                          <a:effectLst/>
                          <a:latin typeface="Calibri"/>
                        </a:rPr>
                        <a:t>$31.5B</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dirty="0">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endParaRPr lang="en-US"/>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373064">
                <a:tc gridSpan="5">
                  <a:txBody>
                    <a:bodyPr/>
                    <a:lstStyle/>
                    <a:p>
                      <a:pPr algn="l" fontAlgn="b"/>
                      <a:r>
                        <a:rPr lang="en-US" sz="2000" b="1" i="0" u="none" strike="noStrike">
                          <a:solidFill>
                            <a:srgbClr val="000000"/>
                          </a:solidFill>
                          <a:effectLst/>
                          <a:latin typeface="Calibri"/>
                        </a:rPr>
                        <a:t>Major League Baseball (MLB)</a:t>
                      </a:r>
                    </a:p>
                  </a:txBody>
                  <a:tcPr marL="5470" marR="5470" marT="547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2000" b="1" i="0" u="none" strike="noStrike">
                          <a:solidFill>
                            <a:srgbClr val="000000"/>
                          </a:solidFill>
                          <a:effectLst/>
                          <a:latin typeface="Calibri"/>
                        </a:rPr>
                        <a:t>$6.8B</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endParaRPr lang="en-US"/>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gridSpan="5">
                  <a:txBody>
                    <a:bodyPr/>
                    <a:lstStyle/>
                    <a:p>
                      <a:pPr algn="l" fontAlgn="b"/>
                      <a:r>
                        <a:rPr lang="en-US" sz="2000" b="1" i="0" u="none" strike="noStrike">
                          <a:solidFill>
                            <a:srgbClr val="000000"/>
                          </a:solidFill>
                          <a:effectLst/>
                          <a:latin typeface="Calibri"/>
                        </a:rPr>
                        <a:t>NFL League Revenue</a:t>
                      </a:r>
                    </a:p>
                  </a:txBody>
                  <a:tcPr marL="5470" marR="5470" marT="547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2000" b="1" i="0" u="none" strike="noStrike">
                          <a:solidFill>
                            <a:srgbClr val="000000"/>
                          </a:solidFill>
                          <a:effectLst/>
                          <a:latin typeface="Calibri"/>
                        </a:rPr>
                        <a:t>$8.8B</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endParaRPr lang="en-US"/>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gridSpan="2">
                  <a:txBody>
                    <a:bodyPr/>
                    <a:lstStyle/>
                    <a:p>
                      <a:pPr algn="l" fontAlgn="b"/>
                      <a:r>
                        <a:rPr lang="en-US" sz="2000" b="1" i="0" u="none" strike="noStrike">
                          <a:solidFill>
                            <a:srgbClr val="000000"/>
                          </a:solidFill>
                          <a:effectLst/>
                          <a:latin typeface="Calibri"/>
                        </a:rPr>
                        <a:t>NBA</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gridSpan="2">
                  <a:txBody>
                    <a:bodyPr/>
                    <a:lstStyle/>
                    <a:p>
                      <a:pPr algn="l" fontAlgn="b"/>
                      <a:r>
                        <a:rPr lang="en-US" sz="2000" b="1" i="0" u="none" strike="noStrike">
                          <a:solidFill>
                            <a:srgbClr val="000000"/>
                          </a:solidFill>
                          <a:effectLst/>
                          <a:latin typeface="Calibri"/>
                        </a:rPr>
                        <a:t>$3.7B</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endParaRPr lang="en-US"/>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gridSpan="2">
                  <a:txBody>
                    <a:bodyPr/>
                    <a:lstStyle/>
                    <a:p>
                      <a:pPr algn="l" fontAlgn="b"/>
                      <a:r>
                        <a:rPr lang="en-US" sz="2000" b="1" i="0" u="none" strike="noStrike">
                          <a:solidFill>
                            <a:srgbClr val="000000"/>
                          </a:solidFill>
                          <a:effectLst/>
                          <a:latin typeface="Calibri"/>
                        </a:rPr>
                        <a:t>NHL </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gridSpan="2">
                  <a:txBody>
                    <a:bodyPr/>
                    <a:lstStyle/>
                    <a:p>
                      <a:pPr algn="l" fontAlgn="b"/>
                      <a:r>
                        <a:rPr lang="en-US" sz="2000" b="1" i="0" u="none" strike="noStrike">
                          <a:solidFill>
                            <a:srgbClr val="000000"/>
                          </a:solidFill>
                          <a:effectLst/>
                          <a:latin typeface="Calibri"/>
                        </a:rPr>
                        <a:t>$3.4B</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endParaRPr lang="en-US"/>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gridSpan="2">
                  <a:txBody>
                    <a:bodyPr/>
                    <a:lstStyle/>
                    <a:p>
                      <a:pPr algn="l" fontAlgn="b"/>
                      <a:r>
                        <a:rPr lang="en-US" sz="2000" b="1" i="0" u="none" strike="noStrike">
                          <a:solidFill>
                            <a:srgbClr val="000000"/>
                          </a:solidFill>
                          <a:effectLst/>
                          <a:latin typeface="Calibri"/>
                        </a:rPr>
                        <a:t>NCAA</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gridSpan="2">
                  <a:txBody>
                    <a:bodyPr/>
                    <a:lstStyle/>
                    <a:p>
                      <a:pPr algn="l" fontAlgn="b"/>
                      <a:r>
                        <a:rPr lang="en-US" sz="2000" b="1" i="0" u="none" strike="noStrike">
                          <a:solidFill>
                            <a:srgbClr val="000000"/>
                          </a:solidFill>
                          <a:effectLst/>
                          <a:latin typeface="Calibri"/>
                        </a:rPr>
                        <a:t>$871M</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endParaRPr lang="en-US"/>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gridSpan="2">
                  <a:txBody>
                    <a:bodyPr/>
                    <a:lstStyle/>
                    <a:p>
                      <a:pPr algn="l" fontAlgn="b"/>
                      <a:r>
                        <a:rPr lang="en-US" sz="2000" b="1" i="0" u="none" strike="noStrike">
                          <a:solidFill>
                            <a:srgbClr val="000000"/>
                          </a:solidFill>
                          <a:effectLst/>
                          <a:latin typeface="Calibri"/>
                        </a:rPr>
                        <a:t>NASCAR</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2000" b="1" i="0" u="none" strike="noStrike">
                        <a:solidFill>
                          <a:srgbClr val="000000"/>
                        </a:solidFill>
                        <a:effectLst/>
                        <a:latin typeface="Calibri"/>
                      </a:endParaRPr>
                    </a:p>
                  </a:txBody>
                  <a:tcPr marL="5470" marR="5470" marT="5470" marB="0" anchor="b">
                    <a:lnL>
                      <a:noFill/>
                    </a:lnL>
                    <a:lnR>
                      <a:noFill/>
                    </a:lnR>
                    <a:lnT>
                      <a:noFill/>
                    </a:lnT>
                    <a:lnB>
                      <a:noFill/>
                    </a:lnB>
                  </a:tcPr>
                </a:tc>
                <a:tc gridSpan="2">
                  <a:txBody>
                    <a:bodyPr/>
                    <a:lstStyle/>
                    <a:p>
                      <a:pPr algn="l" fontAlgn="b"/>
                      <a:r>
                        <a:rPr lang="en-US" sz="2000" b="1" i="0" u="none" strike="noStrike" dirty="0">
                          <a:solidFill>
                            <a:srgbClr val="000000"/>
                          </a:solidFill>
                          <a:effectLst/>
                          <a:latin typeface="Calibri"/>
                        </a:rPr>
                        <a:t>$612M</a:t>
                      </a:r>
                    </a:p>
                  </a:txBody>
                  <a:tcPr marL="5470" marR="5470" marT="5470" marB="0" anchor="b">
                    <a:lnL>
                      <a:noFill/>
                    </a:lnL>
                    <a:lnR>
                      <a:noFill/>
                    </a:lnR>
                    <a:lnT>
                      <a:noFill/>
                    </a:lnT>
                    <a:lnB>
                      <a:noFill/>
                    </a:lnB>
                  </a:tcPr>
                </a:tc>
                <a:tc hMerge="1">
                  <a:txBody>
                    <a:bodyPr/>
                    <a:lstStyle/>
                    <a:p>
                      <a:endParaRPr lang="en-US"/>
                    </a:p>
                  </a:txBody>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endParaRPr lang="en-US"/>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196925">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endParaRPr lang="en-US"/>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5470" marR="5470" marT="5470" marB="0" anchor="b">
                    <a:lnL>
                      <a:noFill/>
                    </a:lnL>
                    <a:lnR>
                      <a:noFill/>
                    </a:lnR>
                    <a:lnT>
                      <a:noFill/>
                    </a:lnT>
                    <a:lnB>
                      <a:noFill/>
                    </a:lnB>
                  </a:tcPr>
                </a:tc>
              </a:tr>
              <a:tr h="556861">
                <a:tc gridSpan="9">
                  <a:txBody>
                    <a:bodyPr/>
                    <a:lstStyle/>
                    <a:p>
                      <a:pPr algn="l" fontAlgn="b"/>
                      <a:r>
                        <a:rPr lang="en-US" sz="1600" b="1" i="0" u="none" strike="noStrike" dirty="0">
                          <a:solidFill>
                            <a:srgbClr val="000000"/>
                          </a:solidFill>
                          <a:effectLst/>
                          <a:latin typeface="Calibri"/>
                        </a:rPr>
                        <a:t>http://</a:t>
                      </a:r>
                      <a:r>
                        <a:rPr lang="en-US" sz="1600" b="1" i="0" u="none" strike="noStrike" dirty="0" err="1">
                          <a:solidFill>
                            <a:srgbClr val="000000"/>
                          </a:solidFill>
                          <a:effectLst/>
                          <a:latin typeface="Calibri"/>
                        </a:rPr>
                        <a:t>www.plunkettresearch.com</a:t>
                      </a:r>
                      <a:r>
                        <a:rPr lang="en-US" sz="1600" b="1" i="0" u="none" strike="noStrike" dirty="0">
                          <a:solidFill>
                            <a:srgbClr val="000000"/>
                          </a:solidFill>
                          <a:effectLst/>
                          <a:latin typeface="Calibri"/>
                        </a:rPr>
                        <a:t>/sports-recreation-leisure-market-research/industry-statistics</a:t>
                      </a:r>
                    </a:p>
                  </a:txBody>
                  <a:tcPr marL="5470" marR="5470" marT="547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42661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2"/>
          <p:cNvSpPr txBox="1">
            <a:spLocks noChangeArrowheads="1"/>
          </p:cNvSpPr>
          <p:nvPr/>
        </p:nvSpPr>
        <p:spPr bwMode="auto">
          <a:xfrm>
            <a:off x="381000" y="609600"/>
            <a:ext cx="8470900" cy="560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3200" b="1" dirty="0" smtClean="0">
                <a:solidFill>
                  <a:srgbClr val="000000"/>
                </a:solidFill>
              </a:rPr>
              <a:t>Today, nearly 100 million households pay about $5.54 a month for ESPN, regardless of whether the subscribers watch it or not, whether they realize it or not.  This year, ESPN will take in more than $6 billion in subscriber fees. </a:t>
            </a:r>
          </a:p>
          <a:p>
            <a:pPr eaLnBrk="0" fontAlgn="base" hangingPunct="0">
              <a:spcBef>
                <a:spcPct val="0"/>
              </a:spcBef>
              <a:spcAft>
                <a:spcPct val="0"/>
              </a:spcAft>
            </a:pPr>
            <a:endParaRPr lang="en-US" sz="2800" dirty="0" smtClean="0">
              <a:solidFill>
                <a:srgbClr val="000000"/>
              </a:solidFill>
            </a:endParaRPr>
          </a:p>
          <a:p>
            <a:pPr eaLnBrk="0" fontAlgn="base" hangingPunct="0">
              <a:spcBef>
                <a:spcPct val="0"/>
              </a:spcBef>
              <a:spcAft>
                <a:spcPct val="0"/>
              </a:spcAft>
            </a:pPr>
            <a:endParaRPr lang="en-US" sz="2800" dirty="0">
              <a:solidFill>
                <a:srgbClr val="000000"/>
              </a:solidFill>
            </a:endParaRPr>
          </a:p>
          <a:p>
            <a:pPr eaLnBrk="0" fontAlgn="base" hangingPunct="0">
              <a:spcBef>
                <a:spcPct val="0"/>
              </a:spcBef>
              <a:spcAft>
                <a:spcPct val="0"/>
              </a:spcAft>
            </a:pPr>
            <a:endParaRPr lang="en-US" sz="2800" dirty="0">
              <a:solidFill>
                <a:srgbClr val="000000"/>
              </a:solidFill>
            </a:endParaRPr>
          </a:p>
          <a:p>
            <a:pPr eaLnBrk="0" fontAlgn="base" hangingPunct="0">
              <a:spcBef>
                <a:spcPct val="0"/>
              </a:spcBef>
              <a:spcAft>
                <a:spcPct val="0"/>
              </a:spcAft>
            </a:pPr>
            <a:endParaRPr lang="en-US" sz="2800" dirty="0" smtClean="0">
              <a:solidFill>
                <a:srgbClr val="000000"/>
              </a:solidFill>
            </a:endParaRPr>
          </a:p>
          <a:p>
            <a:pPr eaLnBrk="0" fontAlgn="base" hangingPunct="0">
              <a:spcBef>
                <a:spcPct val="0"/>
              </a:spcBef>
              <a:spcAft>
                <a:spcPct val="0"/>
              </a:spcAft>
            </a:pPr>
            <a:r>
              <a:rPr lang="en-US" sz="1800" b="1" dirty="0" smtClean="0">
                <a:solidFill>
                  <a:srgbClr val="3366FF"/>
                </a:solidFill>
              </a:rPr>
              <a:t>“College Football’s Most Dominant Player? It’s ESPN,” </a:t>
            </a:r>
            <a:r>
              <a:rPr lang="en-US" sz="1800" b="1" i="1" dirty="0" smtClean="0">
                <a:solidFill>
                  <a:srgbClr val="3366FF"/>
                </a:solidFill>
              </a:rPr>
              <a:t>The New York Times </a:t>
            </a:r>
            <a:r>
              <a:rPr lang="en-US" sz="1800" b="1" dirty="0" smtClean="0">
                <a:solidFill>
                  <a:srgbClr val="3366FF"/>
                </a:solidFill>
              </a:rPr>
              <a:t>By JAMES ANDREW MILLER, STEVE EDER and RICHARD SANDOMIR, AUGUST 24,  2013</a:t>
            </a:r>
          </a:p>
        </p:txBody>
      </p:sp>
    </p:spTree>
    <p:extLst>
      <p:ext uri="{BB962C8B-B14F-4D97-AF65-F5344CB8AC3E}">
        <p14:creationId xmlns:p14="http://schemas.microsoft.com/office/powerpoint/2010/main" val="61294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19390"/>
            <a:ext cx="9144000" cy="3601880"/>
          </a:xfrm>
          <a:prstGeom prst="rect">
            <a:avLst/>
          </a:prstGeom>
        </p:spPr>
      </p:pic>
      <p:sp>
        <p:nvSpPr>
          <p:cNvPr id="2" name="Title 1"/>
          <p:cNvSpPr>
            <a:spLocks noGrp="1"/>
          </p:cNvSpPr>
          <p:nvPr>
            <p:ph type="title"/>
          </p:nvPr>
        </p:nvSpPr>
        <p:spPr>
          <a:xfrm>
            <a:off x="118695" y="114452"/>
            <a:ext cx="8894740" cy="1143000"/>
          </a:xfrm>
          <a:solidFill>
            <a:srgbClr val="FFFFFF"/>
          </a:solidFill>
        </p:spPr>
        <p:txBody>
          <a:bodyPr/>
          <a:lstStyle/>
          <a:p>
            <a:r>
              <a:rPr lang="en-US" sz="4400" b="1" dirty="0" smtClean="0">
                <a:solidFill>
                  <a:srgbClr val="FF0000"/>
                </a:solidFill>
              </a:rPr>
              <a:t>ESPN’s spending on Sports Content</a:t>
            </a:r>
            <a:endParaRPr lang="en-US" sz="4400" b="1" dirty="0">
              <a:solidFill>
                <a:srgbClr val="FF0000"/>
              </a:solidFill>
            </a:endParaRPr>
          </a:p>
        </p:txBody>
      </p:sp>
      <p:sp>
        <p:nvSpPr>
          <p:cNvPr id="3" name="TextBox 2"/>
          <p:cNvSpPr txBox="1"/>
          <p:nvPr/>
        </p:nvSpPr>
        <p:spPr>
          <a:xfrm>
            <a:off x="118695" y="6099645"/>
            <a:ext cx="8828455" cy="584776"/>
          </a:xfrm>
          <a:prstGeom prst="rect">
            <a:avLst/>
          </a:prstGeom>
          <a:noFill/>
        </p:spPr>
        <p:txBody>
          <a:bodyPr wrap="square" rtlCol="0">
            <a:spAutoFit/>
          </a:bodyPr>
          <a:lstStyle/>
          <a:p>
            <a:pPr eaLnBrk="0" fontAlgn="base" hangingPunct="0">
              <a:spcBef>
                <a:spcPct val="0"/>
              </a:spcBef>
              <a:spcAft>
                <a:spcPct val="0"/>
              </a:spcAft>
            </a:pPr>
            <a:r>
              <a:rPr lang="en-US" sz="1600" b="1" dirty="0" smtClean="0">
                <a:solidFill>
                  <a:srgbClr val="000000"/>
                </a:solidFill>
              </a:rPr>
              <a:t>Source:  “</a:t>
            </a:r>
            <a:r>
              <a:rPr lang="en-US" sz="1600" b="1" dirty="0">
                <a:solidFill>
                  <a:srgbClr val="000000"/>
                </a:solidFill>
              </a:rPr>
              <a:t>College Football’s Most Dominant Player? It’s ESPN,”  </a:t>
            </a:r>
            <a:r>
              <a:rPr lang="en-US" sz="1600" b="1" i="1" dirty="0" smtClean="0">
                <a:solidFill>
                  <a:srgbClr val="000000"/>
                </a:solidFill>
              </a:rPr>
              <a:t>The New </a:t>
            </a:r>
            <a:r>
              <a:rPr lang="en-US" sz="1600" b="1" i="1" dirty="0">
                <a:solidFill>
                  <a:srgbClr val="000000"/>
                </a:solidFill>
              </a:rPr>
              <a:t>York Times </a:t>
            </a:r>
            <a:endParaRPr lang="en-US" sz="1600" b="1" i="1" dirty="0" smtClean="0">
              <a:solidFill>
                <a:srgbClr val="000000"/>
              </a:solidFill>
            </a:endParaRPr>
          </a:p>
          <a:p>
            <a:pPr eaLnBrk="0" fontAlgn="base" hangingPunct="0">
              <a:spcBef>
                <a:spcPct val="0"/>
              </a:spcBef>
              <a:spcAft>
                <a:spcPct val="0"/>
              </a:spcAft>
            </a:pPr>
            <a:r>
              <a:rPr lang="en-US" sz="1600" b="1" dirty="0" smtClean="0">
                <a:solidFill>
                  <a:srgbClr val="000000"/>
                </a:solidFill>
              </a:rPr>
              <a:t>By </a:t>
            </a:r>
            <a:r>
              <a:rPr lang="en-US" sz="1600" b="1" dirty="0">
                <a:solidFill>
                  <a:srgbClr val="000000"/>
                </a:solidFill>
              </a:rPr>
              <a:t>JAMES ANDREW MILLER,  </a:t>
            </a:r>
            <a:r>
              <a:rPr lang="en-US" sz="1600" b="1" dirty="0" smtClean="0">
                <a:solidFill>
                  <a:srgbClr val="000000"/>
                </a:solidFill>
              </a:rPr>
              <a:t>STEVE </a:t>
            </a:r>
            <a:r>
              <a:rPr lang="en-US" sz="1600" b="1" dirty="0">
                <a:solidFill>
                  <a:srgbClr val="000000"/>
                </a:solidFill>
              </a:rPr>
              <a:t>EDER and RICHARD SANDOMIR, AUGUST 24,  </a:t>
            </a:r>
            <a:r>
              <a:rPr lang="en-US" sz="1600" b="1" dirty="0" smtClean="0">
                <a:solidFill>
                  <a:srgbClr val="000000"/>
                </a:solidFill>
              </a:rPr>
              <a:t>2013</a:t>
            </a:r>
            <a:endParaRPr lang="en-US" sz="1600" b="1" dirty="0">
              <a:solidFill>
                <a:srgbClr val="000000"/>
              </a:solidFill>
            </a:endParaRPr>
          </a:p>
        </p:txBody>
      </p:sp>
      <p:sp>
        <p:nvSpPr>
          <p:cNvPr id="5" name="Title 1"/>
          <p:cNvSpPr txBox="1">
            <a:spLocks/>
          </p:cNvSpPr>
          <p:nvPr/>
        </p:nvSpPr>
        <p:spPr>
          <a:xfrm>
            <a:off x="1341460" y="4679524"/>
            <a:ext cx="6161184" cy="603676"/>
          </a:xfrm>
          <a:prstGeom prst="rect">
            <a:avLst/>
          </a:prstGeom>
          <a:solidFill>
            <a:srgbClr val="FFFFFF"/>
          </a:solidFill>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b="1" dirty="0" smtClean="0">
                <a:solidFill>
                  <a:srgbClr val="FF0000"/>
                </a:solidFill>
              </a:rPr>
              <a:t>Is this sustainable?</a:t>
            </a:r>
            <a:endParaRPr lang="en-US" sz="3600" b="1" dirty="0">
              <a:solidFill>
                <a:srgbClr val="FF0000"/>
              </a:solidFill>
            </a:endParaRPr>
          </a:p>
        </p:txBody>
      </p:sp>
    </p:spTree>
    <p:extLst>
      <p:ext uri="{BB962C8B-B14F-4D97-AF65-F5344CB8AC3E}">
        <p14:creationId xmlns:p14="http://schemas.microsoft.com/office/powerpoint/2010/main" val="7146988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College Sports &amp; Advertising</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3200" b="1" dirty="0"/>
              <a:t>Advertisers drool over the college sports fan base of 172 million people, who need to buy insurance and cell phone plans and potato chips and cars and clothes and beer and hundreds of other products they haven’t realized they need yet. </a:t>
            </a:r>
            <a:endParaRPr lang="en-US" sz="3200" b="1" dirty="0" smtClean="0"/>
          </a:p>
          <a:p>
            <a:endParaRPr lang="en-US" sz="3200" dirty="0"/>
          </a:p>
          <a:p>
            <a:endParaRPr lang="en-US" sz="3200" dirty="0" smtClean="0"/>
          </a:p>
          <a:p>
            <a:pPr marL="114300" indent="0">
              <a:buNone/>
            </a:pPr>
            <a:r>
              <a:rPr lang="en-US" sz="2000" dirty="0" smtClean="0">
                <a:solidFill>
                  <a:srgbClr val="FF0000"/>
                </a:solidFill>
              </a:rPr>
              <a:t>http</a:t>
            </a:r>
            <a:r>
              <a:rPr lang="en-US" sz="2000" dirty="0">
                <a:solidFill>
                  <a:srgbClr val="FF0000"/>
                </a:solidFill>
              </a:rPr>
              <a:t>://</a:t>
            </a:r>
            <a:r>
              <a:rPr lang="en-US" sz="2000" dirty="0" err="1">
                <a:solidFill>
                  <a:srgbClr val="FF0000"/>
                </a:solidFill>
              </a:rPr>
              <a:t>collegestats.org</a:t>
            </a:r>
            <a:r>
              <a:rPr lang="en-US" sz="2000" dirty="0">
                <a:solidFill>
                  <a:srgbClr val="FF0000"/>
                </a:solidFill>
              </a:rPr>
              <a:t>/articles/2012/08/the-</a:t>
            </a:r>
            <a:r>
              <a:rPr lang="en-US" sz="2000" dirty="0" smtClean="0">
                <a:solidFill>
                  <a:srgbClr val="FF0000"/>
                </a:solidFill>
              </a:rPr>
              <a:t>biggest</a:t>
            </a:r>
            <a:r>
              <a:rPr lang="en-US" sz="2000" dirty="0">
                <a:solidFill>
                  <a:srgbClr val="FF0000"/>
                </a:solidFill>
              </a:rPr>
              <a:t> </a:t>
            </a:r>
            <a:r>
              <a:rPr lang="en-US" sz="2000" dirty="0" smtClean="0">
                <a:solidFill>
                  <a:srgbClr val="FF0000"/>
                </a:solidFill>
              </a:rPr>
              <a:t>-advertisers</a:t>
            </a:r>
            <a:r>
              <a:rPr lang="en-US" sz="2000" dirty="0">
                <a:solidFill>
                  <a:srgbClr val="FF0000"/>
                </a:solidFill>
              </a:rPr>
              <a:t>-behind-college-sports</a:t>
            </a:r>
            <a:r>
              <a:rPr lang="en-US" sz="2000" dirty="0" smtClean="0">
                <a:solidFill>
                  <a:srgbClr val="FF0000"/>
                </a:solidFill>
              </a:rPr>
              <a:t>/ </a:t>
            </a:r>
            <a:r>
              <a:rPr lang="en-US" sz="2000" dirty="0" smtClean="0"/>
              <a:t>(accessed 21Oct2013)</a:t>
            </a:r>
            <a:endParaRPr lang="en-US" sz="2000" dirty="0"/>
          </a:p>
        </p:txBody>
      </p:sp>
    </p:spTree>
    <p:extLst>
      <p:ext uri="{BB962C8B-B14F-4D97-AF65-F5344CB8AC3E}">
        <p14:creationId xmlns:p14="http://schemas.microsoft.com/office/powerpoint/2010/main" val="36923896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p:cNvSpPr txBox="1">
            <a:spLocks noChangeArrowheads="1"/>
          </p:cNvSpPr>
          <p:nvPr/>
        </p:nvSpPr>
        <p:spPr bwMode="auto">
          <a:xfrm>
            <a:off x="127000" y="1023092"/>
            <a:ext cx="9017000" cy="56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What ESPN offered Louisville, beyond millions of dollars in fees for television rights, was </a:t>
            </a:r>
            <a:r>
              <a:rPr lang="en-US" b="1" dirty="0" smtClean="0"/>
              <a:t>primetime exposure </a:t>
            </a:r>
            <a:r>
              <a:rPr lang="en-US" b="1" dirty="0"/>
              <a:t>on the leading sports </a:t>
            </a:r>
            <a:r>
              <a:rPr lang="en-US" b="1" dirty="0" smtClean="0"/>
              <a:t>network . . .</a:t>
            </a:r>
            <a:endParaRPr lang="en-US" b="1" dirty="0"/>
          </a:p>
          <a:p>
            <a:r>
              <a:rPr lang="en-US" b="1" dirty="0"/>
              <a:t>The cost to Louisville? It had to be ready to play whenever ESPN could fit the Cardinals into </a:t>
            </a:r>
            <a:r>
              <a:rPr lang="en-US" b="1" dirty="0" smtClean="0"/>
              <a:t>its schedule.</a:t>
            </a:r>
          </a:p>
          <a:p>
            <a:endParaRPr lang="en-US" b="1" dirty="0"/>
          </a:p>
          <a:p>
            <a:r>
              <a:rPr lang="en-US" b="1" dirty="0"/>
              <a:t>“Louisville came to us and said, ‘We’ll play anyone, anywhere, anytime,’ ” </a:t>
            </a:r>
            <a:endParaRPr lang="en-US" b="1" dirty="0" smtClean="0"/>
          </a:p>
          <a:p>
            <a:endParaRPr lang="en-US" b="1" dirty="0"/>
          </a:p>
          <a:p>
            <a:r>
              <a:rPr lang="en-US" b="1" dirty="0" smtClean="0"/>
              <a:t>When </a:t>
            </a:r>
            <a:r>
              <a:rPr lang="en-US" b="1" dirty="0"/>
              <a:t>he took over in 1997, the athletic department struggled on an annual budget of about $</a:t>
            </a:r>
            <a:r>
              <a:rPr lang="en-US" b="1" dirty="0" smtClean="0"/>
              <a:t>14 million </a:t>
            </a:r>
            <a:r>
              <a:rPr lang="en-US" b="1" dirty="0"/>
              <a:t>and attracted little outside attention for sports other than men’s basketball. Today, </a:t>
            </a:r>
            <a:r>
              <a:rPr lang="en-US" b="1" dirty="0" smtClean="0"/>
              <a:t>the budget </a:t>
            </a:r>
            <a:r>
              <a:rPr lang="en-US" b="1" dirty="0"/>
              <a:t>has swollen to about $77 million, and it will increase significantly with the move to </a:t>
            </a:r>
            <a:r>
              <a:rPr lang="en-US" b="1" dirty="0" smtClean="0"/>
              <a:t>the </a:t>
            </a:r>
            <a:r>
              <a:rPr lang="it-IT" b="1" dirty="0" smtClean="0"/>
              <a:t>A.C.C</a:t>
            </a:r>
            <a:r>
              <a:rPr lang="it-IT" b="1" dirty="0"/>
              <a:t>. in 2014</a:t>
            </a:r>
            <a:r>
              <a:rPr lang="it-IT" b="1" dirty="0" smtClean="0"/>
              <a:t>.</a:t>
            </a:r>
            <a:endParaRPr lang="it-IT" b="1" dirty="0">
              <a:solidFill>
                <a:srgbClr val="000000"/>
              </a:solidFill>
            </a:endParaRPr>
          </a:p>
        </p:txBody>
      </p:sp>
      <p:sp>
        <p:nvSpPr>
          <p:cNvPr id="3" name="TextBox 2"/>
          <p:cNvSpPr txBox="1"/>
          <p:nvPr/>
        </p:nvSpPr>
        <p:spPr>
          <a:xfrm>
            <a:off x="269589" y="263894"/>
            <a:ext cx="8727269" cy="584776"/>
          </a:xfrm>
          <a:prstGeom prst="rect">
            <a:avLst/>
          </a:prstGeom>
          <a:noFill/>
        </p:spPr>
        <p:txBody>
          <a:bodyPr wrap="none" rtlCol="0">
            <a:spAutoFit/>
          </a:bodyPr>
          <a:lstStyle/>
          <a:p>
            <a:pPr algn="ctr"/>
            <a:r>
              <a:rPr lang="en-US" sz="3200" b="1" dirty="0">
                <a:solidFill>
                  <a:srgbClr val="FF0000"/>
                </a:solidFill>
              </a:rPr>
              <a:t>A Tale of </a:t>
            </a:r>
            <a:r>
              <a:rPr lang="en-US" sz="3200" b="1" dirty="0" smtClean="0">
                <a:solidFill>
                  <a:srgbClr val="FF0000"/>
                </a:solidFill>
              </a:rPr>
              <a:t>two Football Teams</a:t>
            </a:r>
            <a:r>
              <a:rPr lang="en-US" sz="3200" b="1" dirty="0">
                <a:solidFill>
                  <a:srgbClr val="FF0000"/>
                </a:solidFill>
              </a:rPr>
              <a:t>:  </a:t>
            </a:r>
            <a:r>
              <a:rPr lang="en-US" sz="3200" b="1" dirty="0" smtClean="0">
                <a:solidFill>
                  <a:srgbClr val="FF0000"/>
                </a:solidFill>
              </a:rPr>
              <a:t>Duke and Louisville</a:t>
            </a:r>
            <a:endParaRPr lang="en-US" sz="3200" b="1" dirty="0">
              <a:solidFill>
                <a:srgbClr val="FF0000"/>
              </a:solidFill>
            </a:endParaRPr>
          </a:p>
        </p:txBody>
      </p:sp>
    </p:spTree>
    <p:extLst>
      <p:ext uri="{BB962C8B-B14F-4D97-AF65-F5344CB8AC3E}">
        <p14:creationId xmlns:p14="http://schemas.microsoft.com/office/powerpoint/2010/main" val="137279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381000" y="772742"/>
            <a:ext cx="85217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b="1" dirty="0" smtClean="0">
                <a:solidFill>
                  <a:srgbClr val="000000"/>
                </a:solidFill>
              </a:rPr>
              <a:t>“And so for our amusement,  for America’s amusement, ” he added,  “my students and your students are being yanked out of class to make us happy. And then they’re getting on the plane and we’re getting back at 3 in the morning exhausted and drained,  and then we’re wondering why our kids aren’t performing better.” (Prof.  Alex </a:t>
            </a:r>
            <a:r>
              <a:rPr lang="en-US" b="1" dirty="0" err="1" smtClean="0">
                <a:solidFill>
                  <a:srgbClr val="000000"/>
                </a:solidFill>
              </a:rPr>
              <a:t>DeSantis</a:t>
            </a:r>
            <a:r>
              <a:rPr lang="en-US" b="1" dirty="0" smtClean="0">
                <a:solidFill>
                  <a:srgbClr val="000000"/>
                </a:solidFill>
              </a:rPr>
              <a:t>, Kentucky)</a:t>
            </a:r>
          </a:p>
          <a:p>
            <a:pPr eaLnBrk="0" fontAlgn="base" hangingPunct="0">
              <a:spcBef>
                <a:spcPct val="0"/>
              </a:spcBef>
              <a:spcAft>
                <a:spcPct val="0"/>
              </a:spcAft>
            </a:pPr>
            <a:endParaRPr lang="en-US" b="1" dirty="0" smtClean="0">
              <a:solidFill>
                <a:srgbClr val="000000"/>
              </a:solidFill>
            </a:endParaRPr>
          </a:p>
          <a:p>
            <a:pPr eaLnBrk="0" fontAlgn="base" hangingPunct="0">
              <a:spcBef>
                <a:spcPct val="0"/>
              </a:spcBef>
              <a:spcAft>
                <a:spcPct val="0"/>
              </a:spcAft>
            </a:pPr>
            <a:r>
              <a:rPr lang="en-US" b="1" dirty="0" smtClean="0">
                <a:solidFill>
                  <a:srgbClr val="000000"/>
                </a:solidFill>
              </a:rPr>
              <a:t>In a recent interview,  Mr. </a:t>
            </a:r>
            <a:r>
              <a:rPr lang="en-US" b="1" dirty="0" err="1" smtClean="0">
                <a:solidFill>
                  <a:srgbClr val="000000"/>
                </a:solidFill>
              </a:rPr>
              <a:t>DeSantis</a:t>
            </a:r>
            <a:r>
              <a:rPr lang="en-US" b="1" dirty="0" smtClean="0">
                <a:solidFill>
                  <a:srgbClr val="000000"/>
                </a:solidFill>
              </a:rPr>
              <a:t> said he had tried to persuade SEC presidents to agree on a rule barring athletes from missing more than 20 percent of classes because of games. He failed.</a:t>
            </a:r>
          </a:p>
          <a:p>
            <a:pPr eaLnBrk="0" fontAlgn="base" hangingPunct="0">
              <a:spcBef>
                <a:spcPct val="0"/>
              </a:spcBef>
              <a:spcAft>
                <a:spcPct val="0"/>
              </a:spcAft>
            </a:pPr>
            <a:endParaRPr lang="en-US" b="1" dirty="0" smtClean="0">
              <a:solidFill>
                <a:srgbClr val="000000"/>
              </a:solidFill>
            </a:endParaRPr>
          </a:p>
          <a:p>
            <a:pPr eaLnBrk="0" fontAlgn="base" hangingPunct="0">
              <a:spcBef>
                <a:spcPct val="0"/>
              </a:spcBef>
              <a:spcAft>
                <a:spcPct val="0"/>
              </a:spcAft>
            </a:pPr>
            <a:r>
              <a:rPr lang="en-US" sz="1600" b="1" dirty="0" smtClean="0">
                <a:solidFill>
                  <a:srgbClr val="000000"/>
                </a:solidFill>
              </a:rPr>
              <a:t>“College Football’s Most Dominant Player? It’s ESPN,” New York Times By JAMES ANDREW MILLER,  , STEVE EDER and RICHARD SANDOMIR, AUGUST 24,  2013</a:t>
            </a:r>
          </a:p>
          <a:p>
            <a:pPr eaLnBrk="0" fontAlgn="base" hangingPunct="0">
              <a:spcBef>
                <a:spcPct val="0"/>
              </a:spcBef>
              <a:spcAft>
                <a:spcPct val="0"/>
              </a:spcAft>
            </a:pPr>
            <a:r>
              <a:rPr lang="en-US" sz="1600" b="1" dirty="0">
                <a:solidFill>
                  <a:srgbClr val="0000FF"/>
                </a:solidFill>
              </a:rPr>
              <a:t>“</a:t>
            </a:r>
            <a:r>
              <a:rPr lang="en-US" altLang="ja-JP" sz="1600" dirty="0">
                <a:solidFill>
                  <a:srgbClr val="0000FF"/>
                </a:solidFill>
              </a:rPr>
              <a:t>At Louisville, Athletic Boom Is Rooted in ESPN Partnership</a:t>
            </a:r>
            <a:r>
              <a:rPr lang="en-US" altLang="ja-JP" sz="1600" b="1" dirty="0">
                <a:solidFill>
                  <a:srgbClr val="0000FF"/>
                </a:solidFill>
              </a:rPr>
              <a:t>,</a:t>
            </a:r>
            <a:r>
              <a:rPr lang="en-US" sz="1600" b="1" dirty="0">
                <a:solidFill>
                  <a:srgbClr val="0000FF"/>
                </a:solidFill>
              </a:rPr>
              <a:t>”</a:t>
            </a:r>
            <a:r>
              <a:rPr lang="en-US" altLang="ja-JP" sz="1600" b="1" dirty="0">
                <a:solidFill>
                  <a:srgbClr val="0000FF"/>
                </a:solidFill>
              </a:rPr>
              <a:t> New York Times By JAMES ANDREW MILLER,  , STEVE EDER and RICHARD SANDOMIR, AUGUST 25,  2013</a:t>
            </a:r>
          </a:p>
          <a:p>
            <a:pPr eaLnBrk="0" fontAlgn="base" hangingPunct="0">
              <a:spcBef>
                <a:spcPct val="0"/>
              </a:spcBef>
              <a:spcAft>
                <a:spcPct val="0"/>
              </a:spcAft>
            </a:pPr>
            <a:endParaRPr lang="en-US" sz="1600" b="1" dirty="0" smtClean="0">
              <a:solidFill>
                <a:srgbClr val="000000"/>
              </a:solidFill>
            </a:endParaRPr>
          </a:p>
        </p:txBody>
      </p:sp>
      <p:sp>
        <p:nvSpPr>
          <p:cNvPr id="3" name="TextBox 2"/>
          <p:cNvSpPr txBox="1"/>
          <p:nvPr/>
        </p:nvSpPr>
        <p:spPr>
          <a:xfrm>
            <a:off x="269589" y="152496"/>
            <a:ext cx="8727269" cy="584776"/>
          </a:xfrm>
          <a:prstGeom prst="rect">
            <a:avLst/>
          </a:prstGeom>
          <a:noFill/>
        </p:spPr>
        <p:txBody>
          <a:bodyPr wrap="none" rtlCol="0">
            <a:spAutoFit/>
          </a:bodyPr>
          <a:lstStyle/>
          <a:p>
            <a:pPr algn="ctr"/>
            <a:r>
              <a:rPr lang="en-US" sz="3200" b="1" dirty="0">
                <a:solidFill>
                  <a:srgbClr val="FF0000"/>
                </a:solidFill>
              </a:rPr>
              <a:t>A Tale of </a:t>
            </a:r>
            <a:r>
              <a:rPr lang="en-US" sz="3200" b="1" dirty="0" smtClean="0">
                <a:solidFill>
                  <a:srgbClr val="FF0000"/>
                </a:solidFill>
              </a:rPr>
              <a:t>two Football Teams</a:t>
            </a:r>
            <a:r>
              <a:rPr lang="en-US" sz="3200" b="1" dirty="0">
                <a:solidFill>
                  <a:srgbClr val="FF0000"/>
                </a:solidFill>
              </a:rPr>
              <a:t>:  </a:t>
            </a:r>
            <a:r>
              <a:rPr lang="en-US" sz="3200" b="1" dirty="0" smtClean="0">
                <a:solidFill>
                  <a:srgbClr val="FF0000"/>
                </a:solidFill>
              </a:rPr>
              <a:t>Duke and Louisville</a:t>
            </a:r>
            <a:endParaRPr lang="en-US" sz="3200" b="1" dirty="0">
              <a:solidFill>
                <a:srgbClr val="FF0000"/>
              </a:solidFill>
            </a:endParaRPr>
          </a:p>
        </p:txBody>
      </p:sp>
    </p:spTree>
    <p:extLst>
      <p:ext uri="{BB962C8B-B14F-4D97-AF65-F5344CB8AC3E}">
        <p14:creationId xmlns:p14="http://schemas.microsoft.com/office/powerpoint/2010/main" val="150979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202138"/>
            <a:ext cx="2743200" cy="3807102"/>
          </a:xfrm>
          <a:prstGeom prst="rect">
            <a:avLst/>
          </a:prstGeom>
        </p:spPr>
      </p:pic>
    </p:spTree>
    <p:extLst>
      <p:ext uri="{BB962C8B-B14F-4D97-AF65-F5344CB8AC3E}">
        <p14:creationId xmlns:p14="http://schemas.microsoft.com/office/powerpoint/2010/main" val="8133754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398" y="263894"/>
            <a:ext cx="7549362" cy="461665"/>
          </a:xfrm>
          <a:prstGeom prst="rect">
            <a:avLst/>
          </a:prstGeom>
          <a:noFill/>
        </p:spPr>
        <p:txBody>
          <a:bodyPr wrap="none" rtlCol="0">
            <a:spAutoFit/>
          </a:bodyPr>
          <a:lstStyle/>
          <a:p>
            <a:r>
              <a:rPr lang="en-US" sz="2400" b="1" dirty="0">
                <a:solidFill>
                  <a:srgbClr val="FF0000"/>
                </a:solidFill>
              </a:rPr>
              <a:t>A Tale of </a:t>
            </a:r>
            <a:r>
              <a:rPr lang="en-US" sz="2400" b="1" dirty="0" smtClean="0">
                <a:solidFill>
                  <a:srgbClr val="FF0000"/>
                </a:solidFill>
              </a:rPr>
              <a:t>two Football Teams</a:t>
            </a:r>
            <a:r>
              <a:rPr lang="en-US" sz="2400" b="1" dirty="0">
                <a:solidFill>
                  <a:srgbClr val="FF0000"/>
                </a:solidFill>
              </a:rPr>
              <a:t>:  </a:t>
            </a:r>
            <a:r>
              <a:rPr lang="en-US" sz="2400" b="1" dirty="0" smtClean="0">
                <a:solidFill>
                  <a:srgbClr val="FF0000"/>
                </a:solidFill>
              </a:rPr>
              <a:t>Duke and Louisville</a:t>
            </a:r>
            <a:endParaRPr lang="en-US" sz="2400" b="1" dirty="0">
              <a:solidFill>
                <a:srgbClr val="FF0000"/>
              </a:solidFill>
            </a:endParaRPr>
          </a:p>
        </p:txBody>
      </p:sp>
      <p:sp>
        <p:nvSpPr>
          <p:cNvPr id="6" name="TextBox 5"/>
          <p:cNvSpPr txBox="1"/>
          <p:nvPr/>
        </p:nvSpPr>
        <p:spPr>
          <a:xfrm>
            <a:off x="165101" y="789059"/>
            <a:ext cx="8597900" cy="1938992"/>
          </a:xfrm>
          <a:prstGeom prst="rect">
            <a:avLst/>
          </a:prstGeom>
          <a:noFill/>
        </p:spPr>
        <p:txBody>
          <a:bodyPr wrap="square" rtlCol="0">
            <a:spAutoFit/>
          </a:bodyPr>
          <a:lstStyle/>
          <a:p>
            <a:r>
              <a:rPr lang="en-US" sz="2400" b="1" dirty="0" smtClean="0"/>
              <a:t>“Football, as the most exaggerated form of intercollegiate athletic competition, should no doubt, be abolished . . .  </a:t>
            </a:r>
            <a:r>
              <a:rPr lang="en-US" sz="2400" b="1" i="1" dirty="0" smtClean="0">
                <a:solidFill>
                  <a:srgbClr val="FF0000"/>
                </a:solidFill>
              </a:rPr>
              <a:t>The athletic is is being substituted for the intellectual  ideal.</a:t>
            </a:r>
            <a:r>
              <a:rPr lang="en-US" sz="2400" b="1" dirty="0" smtClean="0"/>
              <a:t>”  William Preston Few, Dean and English Professor Duke, 1906</a:t>
            </a:r>
          </a:p>
        </p:txBody>
      </p:sp>
      <p:sp>
        <p:nvSpPr>
          <p:cNvPr id="7" name="TextBox 6"/>
          <p:cNvSpPr txBox="1"/>
          <p:nvPr/>
        </p:nvSpPr>
        <p:spPr>
          <a:xfrm>
            <a:off x="165101" y="2759285"/>
            <a:ext cx="8763000" cy="2308324"/>
          </a:xfrm>
          <a:prstGeom prst="rect">
            <a:avLst/>
          </a:prstGeom>
          <a:noFill/>
        </p:spPr>
        <p:txBody>
          <a:bodyPr wrap="square" rtlCol="0">
            <a:spAutoFit/>
          </a:bodyPr>
          <a:lstStyle/>
          <a:p>
            <a:r>
              <a:rPr lang="en-US" sz="2400" b="1" dirty="0" smtClean="0"/>
              <a:t>Twenty Five years later, </a:t>
            </a:r>
            <a:r>
              <a:rPr lang="en-US" sz="2400" b="1" dirty="0"/>
              <a:t>a</a:t>
            </a:r>
            <a:r>
              <a:rPr lang="en-US" sz="2400" b="1" dirty="0" smtClean="0"/>
              <a:t>s President of Duke, Few hired Wallace Wade away from Alabama, leading to three decades of football dominance featuring the 1938 regular season when </a:t>
            </a:r>
            <a:r>
              <a:rPr lang="en-US" sz="2400" b="1" dirty="0" smtClean="0">
                <a:solidFill>
                  <a:srgbClr val="FF0000"/>
                </a:solidFill>
              </a:rPr>
              <a:t>the team went undefeated and </a:t>
            </a:r>
            <a:r>
              <a:rPr lang="en-US" sz="2400" b="1" i="1" dirty="0" err="1" smtClean="0">
                <a:solidFill>
                  <a:srgbClr val="FF0000"/>
                </a:solidFill>
              </a:rPr>
              <a:t>unscored</a:t>
            </a:r>
            <a:r>
              <a:rPr lang="en-US" sz="2400" b="1" i="1" dirty="0" smtClean="0">
                <a:solidFill>
                  <a:srgbClr val="FF0000"/>
                </a:solidFill>
              </a:rPr>
              <a:t> upon</a:t>
            </a:r>
            <a:r>
              <a:rPr lang="en-US" sz="2400" b="1" dirty="0" smtClean="0">
                <a:solidFill>
                  <a:srgbClr val="FF0000"/>
                </a:solidFill>
              </a:rPr>
              <a:t>.  Wade’s record as football coach (through 1050) was </a:t>
            </a:r>
            <a:r>
              <a:rPr lang="en-US" sz="2400" b="1" dirty="0"/>
              <a:t>110-36-</a:t>
            </a:r>
            <a:r>
              <a:rPr lang="en-US" sz="2400" b="1" dirty="0" smtClean="0"/>
              <a:t>7. </a:t>
            </a:r>
            <a:endParaRPr lang="en-US" sz="2400" b="1" dirty="0">
              <a:solidFill>
                <a:srgbClr val="FF0000"/>
              </a:solidFill>
            </a:endParaRPr>
          </a:p>
        </p:txBody>
      </p:sp>
      <p:sp>
        <p:nvSpPr>
          <p:cNvPr id="10" name="Rectangle 9"/>
          <p:cNvSpPr/>
          <p:nvPr/>
        </p:nvSpPr>
        <p:spPr>
          <a:xfrm>
            <a:off x="306860" y="5074476"/>
            <a:ext cx="8216900" cy="1384995"/>
          </a:xfrm>
          <a:prstGeom prst="rect">
            <a:avLst/>
          </a:prstGeom>
        </p:spPr>
        <p:txBody>
          <a:bodyPr wrap="square">
            <a:spAutoFit/>
          </a:bodyPr>
          <a:lstStyle/>
          <a:p>
            <a:r>
              <a:rPr lang="en-US" sz="2800" b="1" dirty="0" smtClean="0">
                <a:solidFill>
                  <a:srgbClr val="3366FF"/>
                </a:solidFill>
              </a:rPr>
              <a:t>1960:  Duke </a:t>
            </a:r>
            <a:r>
              <a:rPr lang="en-US" sz="2800" b="1" dirty="0">
                <a:solidFill>
                  <a:srgbClr val="3366FF"/>
                </a:solidFill>
              </a:rPr>
              <a:t>beats Arkansas 7-6 before 74,000 fans at the Cotton Bowl. It would be the Blue Devils’ last bowl appearance for 29 years. </a:t>
            </a:r>
          </a:p>
        </p:txBody>
      </p:sp>
      <p:sp>
        <p:nvSpPr>
          <p:cNvPr id="11" name="TextBox 10"/>
          <p:cNvSpPr txBox="1"/>
          <p:nvPr/>
        </p:nvSpPr>
        <p:spPr>
          <a:xfrm>
            <a:off x="0" y="6459471"/>
            <a:ext cx="2891649" cy="369332"/>
          </a:xfrm>
          <a:prstGeom prst="rect">
            <a:avLst/>
          </a:prstGeom>
          <a:noFill/>
        </p:spPr>
        <p:txBody>
          <a:bodyPr wrap="none" rtlCol="0">
            <a:spAutoFit/>
          </a:bodyPr>
          <a:lstStyle/>
          <a:p>
            <a:r>
              <a:rPr lang="en-US" b="1" dirty="0" smtClean="0">
                <a:solidFill>
                  <a:srgbClr val="FF6600"/>
                </a:solidFill>
              </a:rPr>
              <a:t>Duke Magazine Fall 2013</a:t>
            </a:r>
            <a:endParaRPr lang="en-US" b="1" dirty="0">
              <a:solidFill>
                <a:srgbClr val="FF6600"/>
              </a:solidFill>
            </a:endParaRPr>
          </a:p>
        </p:txBody>
      </p:sp>
    </p:spTree>
    <p:extLst>
      <p:ext uri="{BB962C8B-B14F-4D97-AF65-F5344CB8AC3E}">
        <p14:creationId xmlns:p14="http://schemas.microsoft.com/office/powerpoint/2010/main" val="3191616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398" y="263894"/>
            <a:ext cx="7549362" cy="461665"/>
          </a:xfrm>
          <a:prstGeom prst="rect">
            <a:avLst/>
          </a:prstGeom>
          <a:noFill/>
        </p:spPr>
        <p:txBody>
          <a:bodyPr wrap="none" rtlCol="0">
            <a:spAutoFit/>
          </a:bodyPr>
          <a:lstStyle/>
          <a:p>
            <a:r>
              <a:rPr lang="en-US" sz="2400" b="1" dirty="0">
                <a:solidFill>
                  <a:srgbClr val="FF0000"/>
                </a:solidFill>
              </a:rPr>
              <a:t>A Tale of </a:t>
            </a:r>
            <a:r>
              <a:rPr lang="en-US" sz="2400" b="1" dirty="0" smtClean="0">
                <a:solidFill>
                  <a:srgbClr val="FF0000"/>
                </a:solidFill>
              </a:rPr>
              <a:t>two Football Teams</a:t>
            </a:r>
            <a:r>
              <a:rPr lang="en-US" sz="2400" b="1" dirty="0">
                <a:solidFill>
                  <a:srgbClr val="FF0000"/>
                </a:solidFill>
              </a:rPr>
              <a:t>:  </a:t>
            </a:r>
            <a:r>
              <a:rPr lang="en-US" sz="2400" b="1" dirty="0" smtClean="0">
                <a:solidFill>
                  <a:srgbClr val="FF0000"/>
                </a:solidFill>
              </a:rPr>
              <a:t>Duke and Louisville</a:t>
            </a:r>
            <a:endParaRPr lang="en-US" sz="2400" b="1" dirty="0">
              <a:solidFill>
                <a:srgbClr val="FF0000"/>
              </a:solidFill>
            </a:endParaRPr>
          </a:p>
        </p:txBody>
      </p:sp>
      <p:sp>
        <p:nvSpPr>
          <p:cNvPr id="6" name="TextBox 5"/>
          <p:cNvSpPr txBox="1"/>
          <p:nvPr/>
        </p:nvSpPr>
        <p:spPr>
          <a:xfrm>
            <a:off x="165101" y="862548"/>
            <a:ext cx="8597900" cy="2246769"/>
          </a:xfrm>
          <a:prstGeom prst="rect">
            <a:avLst/>
          </a:prstGeom>
          <a:noFill/>
        </p:spPr>
        <p:txBody>
          <a:bodyPr wrap="square" rtlCol="0">
            <a:spAutoFit/>
          </a:bodyPr>
          <a:lstStyle/>
          <a:p>
            <a:r>
              <a:rPr lang="en-US" sz="2800" b="1" dirty="0" smtClean="0"/>
              <a:t>During a period of budget shortfalls, Duke’s Academic Council</a:t>
            </a:r>
            <a:r>
              <a:rPr lang="en-US" sz="2800" b="1" dirty="0"/>
              <a:t> </a:t>
            </a:r>
            <a:r>
              <a:rPr lang="en-US" sz="2800" b="1" dirty="0" smtClean="0"/>
              <a:t>recommended </a:t>
            </a:r>
            <a:r>
              <a:rPr lang="en-US" sz="2800" b="1" dirty="0"/>
              <a:t>that Duke de-emphasize intercollegiate athletics and drop out of the ACC.</a:t>
            </a:r>
          </a:p>
          <a:p>
            <a:endParaRPr lang="en-US" sz="2800" b="1" dirty="0" smtClean="0"/>
          </a:p>
        </p:txBody>
      </p:sp>
      <p:sp>
        <p:nvSpPr>
          <p:cNvPr id="7" name="TextBox 6"/>
          <p:cNvSpPr txBox="1"/>
          <p:nvPr/>
        </p:nvSpPr>
        <p:spPr>
          <a:xfrm>
            <a:off x="165101" y="2917864"/>
            <a:ext cx="8763000" cy="3539431"/>
          </a:xfrm>
          <a:prstGeom prst="rect">
            <a:avLst/>
          </a:prstGeom>
          <a:noFill/>
        </p:spPr>
        <p:txBody>
          <a:bodyPr wrap="square" rtlCol="0">
            <a:spAutoFit/>
          </a:bodyPr>
          <a:lstStyle/>
          <a:p>
            <a:r>
              <a:rPr lang="en-US" sz="2800" b="1" dirty="0" smtClean="0"/>
              <a:t>“</a:t>
            </a:r>
            <a:r>
              <a:rPr lang="en-US" sz="2800" b="1" dirty="0"/>
              <a:t>the academic standards and programs of Duke University differ significantly from those of a majority of [ACC] members,” </a:t>
            </a:r>
            <a:r>
              <a:rPr lang="en-US" sz="2800" b="1" dirty="0" smtClean="0"/>
              <a:t>. . . </a:t>
            </a:r>
          </a:p>
          <a:p>
            <a:endParaRPr lang="en-US" sz="2800" b="1" dirty="0" smtClean="0"/>
          </a:p>
          <a:p>
            <a:r>
              <a:rPr lang="en-US" sz="2800" b="1" dirty="0" smtClean="0"/>
              <a:t>[Duke] </a:t>
            </a:r>
            <a:r>
              <a:rPr lang="en-US" sz="2800" b="1" dirty="0"/>
              <a:t>“should leave the Atlantic Coast Conference and seek competition with educational institutions whose standards, programs, and interests are compatible with our own.</a:t>
            </a:r>
            <a:r>
              <a:rPr lang="en-US" sz="2800" b="1" dirty="0" smtClean="0"/>
              <a:t>”</a:t>
            </a:r>
            <a:endParaRPr lang="en-US" sz="2800" b="1" dirty="0"/>
          </a:p>
        </p:txBody>
      </p:sp>
      <p:sp>
        <p:nvSpPr>
          <p:cNvPr id="5" name="TextBox 4"/>
          <p:cNvSpPr txBox="1"/>
          <p:nvPr/>
        </p:nvSpPr>
        <p:spPr>
          <a:xfrm>
            <a:off x="635038" y="6453449"/>
            <a:ext cx="2891649" cy="369332"/>
          </a:xfrm>
          <a:prstGeom prst="rect">
            <a:avLst/>
          </a:prstGeom>
          <a:noFill/>
        </p:spPr>
        <p:txBody>
          <a:bodyPr wrap="none" rtlCol="0">
            <a:spAutoFit/>
          </a:bodyPr>
          <a:lstStyle/>
          <a:p>
            <a:r>
              <a:rPr lang="en-US" b="1" dirty="0" smtClean="0">
                <a:solidFill>
                  <a:srgbClr val="0000FF"/>
                </a:solidFill>
              </a:rPr>
              <a:t>Duke Magazine Fall 2013</a:t>
            </a:r>
            <a:endParaRPr lang="en-US" b="1" dirty="0">
              <a:solidFill>
                <a:srgbClr val="0000FF"/>
              </a:solidFill>
            </a:endParaRPr>
          </a:p>
        </p:txBody>
      </p:sp>
    </p:spTree>
    <p:extLst>
      <p:ext uri="{BB962C8B-B14F-4D97-AF65-F5344CB8AC3E}">
        <p14:creationId xmlns:p14="http://schemas.microsoft.com/office/powerpoint/2010/main" val="3816200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football-p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65" y="1417638"/>
            <a:ext cx="7575222" cy="4432179"/>
          </a:xfrm>
          <a:prstGeom prst="rect">
            <a:avLst/>
          </a:prstGeom>
        </p:spPr>
      </p:pic>
      <p:sp>
        <p:nvSpPr>
          <p:cNvPr id="5" name="TextBox 4"/>
          <p:cNvSpPr txBox="1"/>
          <p:nvPr/>
        </p:nvSpPr>
        <p:spPr>
          <a:xfrm>
            <a:off x="613565" y="6079488"/>
            <a:ext cx="7463635" cy="707886"/>
          </a:xfrm>
          <a:prstGeom prst="rect">
            <a:avLst/>
          </a:prstGeom>
          <a:noFill/>
        </p:spPr>
        <p:txBody>
          <a:bodyPr wrap="square" rtlCol="0">
            <a:spAutoFit/>
          </a:bodyPr>
          <a:lstStyle/>
          <a:p>
            <a:r>
              <a:rPr lang="en-US" sz="1600" b="1" dirty="0"/>
              <a:t>Source: http://</a:t>
            </a:r>
            <a:r>
              <a:rPr lang="en-US" sz="1600" b="1" dirty="0" err="1"/>
              <a:t>www.statefansnation.com</a:t>
            </a:r>
            <a:r>
              <a:rPr lang="en-US" sz="1600" b="1" dirty="0"/>
              <a:t>/</a:t>
            </a:r>
            <a:r>
              <a:rPr lang="en-US" sz="1600" b="1" dirty="0" err="1"/>
              <a:t>index.php</a:t>
            </a:r>
            <a:r>
              <a:rPr lang="en-US" sz="1600" b="1" dirty="0"/>
              <a:t>/archives/2008/07/18/the-state-of-state-part-five-</a:t>
            </a:r>
            <a:r>
              <a:rPr lang="en-US" sz="1600" b="1" dirty="0" err="1"/>
              <a:t>acc</a:t>
            </a:r>
            <a:r>
              <a:rPr lang="en-US" sz="1600" b="1" dirty="0"/>
              <a:t>-rankings-bar-graphs-galore/</a:t>
            </a:r>
            <a:r>
              <a:rPr lang="en-US" sz="2400" b="1" dirty="0"/>
              <a:t> </a:t>
            </a:r>
          </a:p>
        </p:txBody>
      </p:sp>
      <p:sp>
        <p:nvSpPr>
          <p:cNvPr id="6" name="Title 1"/>
          <p:cNvSpPr txBox="1">
            <a:spLocks/>
          </p:cNvSpPr>
          <p:nvPr/>
        </p:nvSpPr>
        <p:spPr>
          <a:xfrm>
            <a:off x="609600" y="1095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smtClean="0">
                <a:solidFill>
                  <a:srgbClr val="FF0000"/>
                </a:solidFill>
              </a:rPr>
              <a:t>ACC Football </a:t>
            </a:r>
          </a:p>
          <a:p>
            <a:pPr algn="ctr"/>
            <a:r>
              <a:rPr lang="en-US" sz="4000" b="1" dirty="0" smtClean="0">
                <a:solidFill>
                  <a:srgbClr val="FF0000"/>
                </a:solidFill>
              </a:rPr>
              <a:t>Win Percentages, 2000-2008</a:t>
            </a:r>
            <a:endParaRPr lang="en-US" sz="4000" b="1" dirty="0">
              <a:solidFill>
                <a:srgbClr val="FF0000"/>
              </a:solidFill>
            </a:endParaRPr>
          </a:p>
        </p:txBody>
      </p:sp>
    </p:spTree>
    <p:extLst>
      <p:ext uri="{BB962C8B-B14F-4D97-AF65-F5344CB8AC3E}">
        <p14:creationId xmlns:p14="http://schemas.microsoft.com/office/powerpoint/2010/main" val="32800289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398" y="263894"/>
            <a:ext cx="7549362" cy="461665"/>
          </a:xfrm>
          <a:prstGeom prst="rect">
            <a:avLst/>
          </a:prstGeom>
          <a:noFill/>
        </p:spPr>
        <p:txBody>
          <a:bodyPr wrap="none" rtlCol="0">
            <a:spAutoFit/>
          </a:bodyPr>
          <a:lstStyle/>
          <a:p>
            <a:r>
              <a:rPr lang="en-US" sz="2400" b="1" dirty="0">
                <a:solidFill>
                  <a:srgbClr val="FF0000"/>
                </a:solidFill>
              </a:rPr>
              <a:t>A Tale of </a:t>
            </a:r>
            <a:r>
              <a:rPr lang="en-US" sz="2400" b="1" dirty="0" smtClean="0">
                <a:solidFill>
                  <a:srgbClr val="FF0000"/>
                </a:solidFill>
              </a:rPr>
              <a:t>two Football Teams</a:t>
            </a:r>
            <a:r>
              <a:rPr lang="en-US" sz="2400" b="1" dirty="0">
                <a:solidFill>
                  <a:srgbClr val="FF0000"/>
                </a:solidFill>
              </a:rPr>
              <a:t>:  </a:t>
            </a:r>
            <a:r>
              <a:rPr lang="en-US" sz="2400" b="1" dirty="0" smtClean="0">
                <a:solidFill>
                  <a:srgbClr val="FF0000"/>
                </a:solidFill>
              </a:rPr>
              <a:t>Duke and Louisville</a:t>
            </a:r>
            <a:endParaRPr lang="en-US" sz="2400" b="1" dirty="0">
              <a:solidFill>
                <a:srgbClr val="FF0000"/>
              </a:solidFill>
            </a:endParaRPr>
          </a:p>
        </p:txBody>
      </p:sp>
      <p:sp>
        <p:nvSpPr>
          <p:cNvPr id="6" name="TextBox 5"/>
          <p:cNvSpPr txBox="1"/>
          <p:nvPr/>
        </p:nvSpPr>
        <p:spPr>
          <a:xfrm>
            <a:off x="165101" y="4400530"/>
            <a:ext cx="8892556" cy="2246769"/>
          </a:xfrm>
          <a:prstGeom prst="rect">
            <a:avLst/>
          </a:prstGeom>
          <a:noFill/>
        </p:spPr>
        <p:txBody>
          <a:bodyPr wrap="square" rtlCol="0">
            <a:spAutoFit/>
          </a:bodyPr>
          <a:lstStyle/>
          <a:p>
            <a:r>
              <a:rPr lang="en-US" sz="2800" b="1" dirty="0"/>
              <a:t>1996, 2000, 2001, 2006</a:t>
            </a:r>
            <a:r>
              <a:rPr lang="en-US" sz="2800" b="1" dirty="0" smtClean="0"/>
              <a:t>: Duke failed </a:t>
            </a:r>
            <a:r>
              <a:rPr lang="en-US" sz="2800" b="1" dirty="0"/>
              <a:t>to win a game. </a:t>
            </a:r>
            <a:endParaRPr lang="en-US" sz="2800" b="1" dirty="0" smtClean="0"/>
          </a:p>
          <a:p>
            <a:endParaRPr lang="en-US" sz="2800" b="1" dirty="0"/>
          </a:p>
          <a:p>
            <a:r>
              <a:rPr lang="en-US" sz="2800" b="1" dirty="0" smtClean="0"/>
              <a:t>From </a:t>
            </a:r>
            <a:r>
              <a:rPr lang="en-US" sz="2800" b="1" dirty="0"/>
              <a:t>’95-’07, the Devils </a:t>
            </a:r>
            <a:r>
              <a:rPr lang="en-US" sz="2800" b="1" dirty="0" smtClean="0"/>
              <a:t>suffered </a:t>
            </a:r>
            <a:r>
              <a:rPr lang="en-US" sz="2800" b="1" dirty="0"/>
              <a:t>through ACC losing streaks of 21, 30, and 25 games.</a:t>
            </a:r>
          </a:p>
          <a:p>
            <a:endParaRPr lang="en-US" sz="2800" b="1" dirty="0" smtClean="0"/>
          </a:p>
        </p:txBody>
      </p:sp>
      <p:sp>
        <p:nvSpPr>
          <p:cNvPr id="5" name="Rectangle 4"/>
          <p:cNvSpPr/>
          <p:nvPr/>
        </p:nvSpPr>
        <p:spPr>
          <a:xfrm>
            <a:off x="457200" y="1119716"/>
            <a:ext cx="8686800" cy="2677656"/>
          </a:xfrm>
          <a:prstGeom prst="rect">
            <a:avLst/>
          </a:prstGeom>
        </p:spPr>
        <p:txBody>
          <a:bodyPr wrap="square">
            <a:spAutoFit/>
          </a:bodyPr>
          <a:lstStyle/>
          <a:p>
            <a:r>
              <a:rPr lang="en-US" sz="2800" b="1" dirty="0"/>
              <a:t>Says Kennedy: “I remember in ’77, which was the first year of our contract to go to Michigan two years in a row, [head football coach] Mike McGee ’60 said to me, ‘They’re throwing these kids to the lions for $200,000.’ ” Duke lost the two games by a combined score of 73-9.</a:t>
            </a:r>
          </a:p>
        </p:txBody>
      </p:sp>
      <p:sp>
        <p:nvSpPr>
          <p:cNvPr id="8" name="TextBox 7"/>
          <p:cNvSpPr txBox="1"/>
          <p:nvPr/>
        </p:nvSpPr>
        <p:spPr>
          <a:xfrm>
            <a:off x="457200" y="6462633"/>
            <a:ext cx="2891649" cy="369332"/>
          </a:xfrm>
          <a:prstGeom prst="rect">
            <a:avLst/>
          </a:prstGeom>
          <a:noFill/>
        </p:spPr>
        <p:txBody>
          <a:bodyPr wrap="none" rtlCol="0">
            <a:spAutoFit/>
          </a:bodyPr>
          <a:lstStyle/>
          <a:p>
            <a:r>
              <a:rPr lang="en-US" b="1" dirty="0" smtClean="0">
                <a:solidFill>
                  <a:srgbClr val="0000FF"/>
                </a:solidFill>
              </a:rPr>
              <a:t>Duke Magazine Fall 2013</a:t>
            </a:r>
            <a:endParaRPr lang="en-US" b="1" dirty="0">
              <a:solidFill>
                <a:srgbClr val="0000FF"/>
              </a:solidFill>
            </a:endParaRPr>
          </a:p>
        </p:txBody>
      </p:sp>
    </p:spTree>
    <p:extLst>
      <p:ext uri="{BB962C8B-B14F-4D97-AF65-F5344CB8AC3E}">
        <p14:creationId xmlns:p14="http://schemas.microsoft.com/office/powerpoint/2010/main" val="3623475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FF0000"/>
                </a:solidFill>
              </a:rPr>
              <a:t>ACC Basketball </a:t>
            </a:r>
            <a:br>
              <a:rPr lang="en-US" sz="4000" b="1" dirty="0" smtClean="0">
                <a:solidFill>
                  <a:srgbClr val="FF0000"/>
                </a:solidFill>
              </a:rPr>
            </a:br>
            <a:r>
              <a:rPr lang="en-US" sz="4000" b="1" dirty="0" smtClean="0">
                <a:solidFill>
                  <a:srgbClr val="FF0000"/>
                </a:solidFill>
              </a:rPr>
              <a:t>Win Percentages, 2000-2008</a:t>
            </a:r>
            <a:endParaRPr lang="en-US" sz="4000" b="1" dirty="0">
              <a:solidFill>
                <a:srgbClr val="FF0000"/>
              </a:solidFill>
            </a:endParaRPr>
          </a:p>
        </p:txBody>
      </p:sp>
      <p:pic>
        <p:nvPicPr>
          <p:cNvPr id="4" name="Picture 3" descr="acc-m-basketball-p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70" y="1442558"/>
            <a:ext cx="7306356" cy="4366729"/>
          </a:xfrm>
          <a:prstGeom prst="rect">
            <a:avLst/>
          </a:prstGeom>
        </p:spPr>
      </p:pic>
      <p:sp>
        <p:nvSpPr>
          <p:cNvPr id="5" name="TextBox 4"/>
          <p:cNvSpPr txBox="1"/>
          <p:nvPr/>
        </p:nvSpPr>
        <p:spPr>
          <a:xfrm>
            <a:off x="662070" y="5875675"/>
            <a:ext cx="7306356" cy="646331"/>
          </a:xfrm>
          <a:prstGeom prst="rect">
            <a:avLst/>
          </a:prstGeom>
          <a:noFill/>
        </p:spPr>
        <p:txBody>
          <a:bodyPr wrap="square" rtlCol="0">
            <a:spAutoFit/>
          </a:bodyPr>
          <a:lstStyle/>
          <a:p>
            <a:r>
              <a:rPr lang="en-US" b="1" dirty="0"/>
              <a:t>Source: http://</a:t>
            </a:r>
            <a:r>
              <a:rPr lang="en-US" b="1" dirty="0" err="1"/>
              <a:t>www.statefansnation.com</a:t>
            </a:r>
            <a:r>
              <a:rPr lang="en-US" b="1" dirty="0"/>
              <a:t>/</a:t>
            </a:r>
            <a:r>
              <a:rPr lang="en-US" b="1" dirty="0" err="1"/>
              <a:t>index.php</a:t>
            </a:r>
            <a:r>
              <a:rPr lang="en-US" b="1" dirty="0"/>
              <a:t>/archives/2008/07/18/the-state-of-state-part-five-</a:t>
            </a:r>
            <a:r>
              <a:rPr lang="en-US" b="1" dirty="0" err="1"/>
              <a:t>acc</a:t>
            </a:r>
            <a:r>
              <a:rPr lang="en-US" b="1" dirty="0"/>
              <a:t>-rankings-bar-graphs-galore/</a:t>
            </a:r>
          </a:p>
        </p:txBody>
      </p:sp>
    </p:spTree>
    <p:extLst>
      <p:ext uri="{BB962C8B-B14F-4D97-AF65-F5344CB8AC3E}">
        <p14:creationId xmlns:p14="http://schemas.microsoft.com/office/powerpoint/2010/main" val="11854788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254000" y="944215"/>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3200" b="1" dirty="0"/>
              <a:t>In the summer of 2010, the Big 12—one of the five BCS conferences—teetered on the brink of collapse when Nebraska left for the Big Ten and the Pac-10 poached Colorado and nearly picked off Texas and Oklahoma, among others. In that scenario the Big 12 schools best known for basketball success would have been big losers.</a:t>
            </a:r>
          </a:p>
          <a:p>
            <a:pPr eaLnBrk="0" fontAlgn="base" hangingPunct="0">
              <a:spcBef>
                <a:spcPct val="0"/>
              </a:spcBef>
              <a:spcAft>
                <a:spcPct val="0"/>
              </a:spcAft>
            </a:pPr>
            <a:endParaRPr lang="en-US" sz="3200" b="1" dirty="0" smtClean="0">
              <a:solidFill>
                <a:srgbClr val="000000"/>
              </a:solidFill>
            </a:endParaRPr>
          </a:p>
        </p:txBody>
      </p:sp>
      <p:sp>
        <p:nvSpPr>
          <p:cNvPr id="2" name="TextBox 1"/>
          <p:cNvSpPr txBox="1"/>
          <p:nvPr/>
        </p:nvSpPr>
        <p:spPr>
          <a:xfrm>
            <a:off x="935846" y="6126944"/>
            <a:ext cx="2891649" cy="369332"/>
          </a:xfrm>
          <a:prstGeom prst="rect">
            <a:avLst/>
          </a:prstGeom>
          <a:noFill/>
        </p:spPr>
        <p:txBody>
          <a:bodyPr wrap="none" rtlCol="0">
            <a:spAutoFit/>
          </a:bodyPr>
          <a:lstStyle/>
          <a:p>
            <a:r>
              <a:rPr lang="en-US" b="1" dirty="0" smtClean="0">
                <a:solidFill>
                  <a:srgbClr val="0000FF"/>
                </a:solidFill>
              </a:rPr>
              <a:t>Duke Magazine Fall 2013</a:t>
            </a:r>
            <a:endParaRPr lang="en-US" b="1" dirty="0">
              <a:solidFill>
                <a:srgbClr val="0000FF"/>
              </a:solidFill>
            </a:endParaRPr>
          </a:p>
        </p:txBody>
      </p:sp>
    </p:spTree>
    <p:extLst>
      <p:ext uri="{BB962C8B-B14F-4D97-AF65-F5344CB8AC3E}">
        <p14:creationId xmlns:p14="http://schemas.microsoft.com/office/powerpoint/2010/main" val="91128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
          <p:cNvSpPr txBox="1">
            <a:spLocks noChangeArrowheads="1"/>
          </p:cNvSpPr>
          <p:nvPr/>
        </p:nvSpPr>
        <p:spPr bwMode="auto">
          <a:xfrm>
            <a:off x="203200" y="1452215"/>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3200" b="1" dirty="0" smtClean="0"/>
              <a:t>“How </a:t>
            </a:r>
            <a:r>
              <a:rPr lang="en-US" sz="3200" b="1" dirty="0"/>
              <a:t>necessary is it for Duke University to have big-time basketball? If you assume it is necessary, then you have to start talking about how important is football for the basketball. I don’t think anybody’s asking the first </a:t>
            </a:r>
            <a:r>
              <a:rPr lang="en-US" sz="3200" b="1" dirty="0" smtClean="0"/>
              <a:t>question [at Duke].”</a:t>
            </a:r>
            <a:endParaRPr lang="en-US" sz="3200" b="1" dirty="0"/>
          </a:p>
        </p:txBody>
      </p:sp>
      <p:sp>
        <p:nvSpPr>
          <p:cNvPr id="7" name="TextBox 2"/>
          <p:cNvSpPr txBox="1">
            <a:spLocks noChangeArrowheads="1"/>
          </p:cNvSpPr>
          <p:nvPr/>
        </p:nvSpPr>
        <p:spPr bwMode="auto">
          <a:xfrm>
            <a:off x="330200" y="233015"/>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endParaRPr lang="en-US" sz="3200" b="1" dirty="0" smtClean="0">
              <a:solidFill>
                <a:srgbClr val="000000"/>
              </a:solidFill>
            </a:endParaRPr>
          </a:p>
        </p:txBody>
      </p:sp>
      <p:sp>
        <p:nvSpPr>
          <p:cNvPr id="5" name="TextBox 4"/>
          <p:cNvSpPr txBox="1"/>
          <p:nvPr/>
        </p:nvSpPr>
        <p:spPr>
          <a:xfrm>
            <a:off x="935846" y="6126944"/>
            <a:ext cx="2891649" cy="369332"/>
          </a:xfrm>
          <a:prstGeom prst="rect">
            <a:avLst/>
          </a:prstGeom>
          <a:noFill/>
        </p:spPr>
        <p:txBody>
          <a:bodyPr wrap="none" rtlCol="0">
            <a:spAutoFit/>
          </a:bodyPr>
          <a:lstStyle/>
          <a:p>
            <a:r>
              <a:rPr lang="en-US" b="1" dirty="0" smtClean="0">
                <a:solidFill>
                  <a:srgbClr val="0000FF"/>
                </a:solidFill>
              </a:rPr>
              <a:t>Duke Magazine Fall 2013</a:t>
            </a:r>
            <a:endParaRPr lang="en-US" b="1" dirty="0">
              <a:solidFill>
                <a:srgbClr val="0000FF"/>
              </a:solidFill>
            </a:endParaRPr>
          </a:p>
        </p:txBody>
      </p:sp>
    </p:spTree>
    <p:extLst>
      <p:ext uri="{BB962C8B-B14F-4D97-AF65-F5344CB8AC3E}">
        <p14:creationId xmlns:p14="http://schemas.microsoft.com/office/powerpoint/2010/main" val="1379748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5" y="163239"/>
            <a:ext cx="8734567" cy="1143000"/>
          </a:xfrm>
        </p:spPr>
        <p:txBody>
          <a:bodyPr/>
          <a:lstStyle/>
          <a:p>
            <a:r>
              <a:rPr lang="en-US" b="1" dirty="0" smtClean="0">
                <a:solidFill>
                  <a:srgbClr val="FF0000"/>
                </a:solidFill>
              </a:rPr>
              <a:t>Duke increases football spending</a:t>
            </a:r>
            <a:endParaRPr lang="en-US" b="1" dirty="0">
              <a:solidFill>
                <a:srgbClr val="FF0000"/>
              </a:solidFill>
            </a:endParaRPr>
          </a:p>
        </p:txBody>
      </p:sp>
      <p:sp>
        <p:nvSpPr>
          <p:cNvPr id="3" name="Content Placeholder 2"/>
          <p:cNvSpPr>
            <a:spLocks noGrp="1"/>
          </p:cNvSpPr>
          <p:nvPr>
            <p:ph idx="1"/>
          </p:nvPr>
        </p:nvSpPr>
        <p:spPr>
          <a:xfrm>
            <a:off x="256244" y="1417638"/>
            <a:ext cx="8645438" cy="4983162"/>
          </a:xfrm>
        </p:spPr>
        <p:txBody>
          <a:bodyPr>
            <a:noAutofit/>
          </a:bodyPr>
          <a:lstStyle/>
          <a:p>
            <a:r>
              <a:rPr lang="en-US" sz="2400" b="1" dirty="0"/>
              <a:t>By 2011, Duke was spending over $25 million on </a:t>
            </a:r>
            <a:r>
              <a:rPr lang="en-US" sz="2400" b="1" dirty="0" smtClean="0"/>
              <a:t>football, but only earning around $20 million a year </a:t>
            </a:r>
          </a:p>
          <a:p>
            <a:pPr lvl="1"/>
            <a:r>
              <a:rPr lang="en-US" sz="2400" b="1" dirty="0" smtClean="0"/>
              <a:t>Men’s basketball, in comparison, makes almost $10 million a year in profit (</a:t>
            </a:r>
            <a:r>
              <a:rPr lang="en-US" sz="2400" b="1" dirty="0"/>
              <a:t>Duke Magazine, Fall 2013, p. </a:t>
            </a:r>
            <a:r>
              <a:rPr lang="en-US" sz="2400" b="1" dirty="0" smtClean="0"/>
              <a:t>8)</a:t>
            </a:r>
          </a:p>
          <a:p>
            <a:pPr lvl="1"/>
            <a:r>
              <a:rPr lang="en-US" sz="2400" b="1" dirty="0" smtClean="0"/>
              <a:t>Duke’s football program’s costs are expected to continue rising </a:t>
            </a:r>
            <a:endParaRPr lang="en-US" sz="2400" b="1" dirty="0"/>
          </a:p>
          <a:p>
            <a:r>
              <a:rPr lang="en-US" sz="2400" b="1" dirty="0" smtClean="0"/>
              <a:t>Little to no outrage on campus over rising football costs; rather increase school spirit and interest in the football team</a:t>
            </a:r>
          </a:p>
          <a:p>
            <a:pPr lvl="1"/>
            <a:r>
              <a:rPr lang="en-US" sz="2400" b="1" dirty="0" smtClean="0"/>
              <a:t>20,000 </a:t>
            </a:r>
            <a:r>
              <a:rPr lang="en-US" sz="2400" b="1" dirty="0"/>
              <a:t>Duke fans </a:t>
            </a:r>
            <a:r>
              <a:rPr lang="en-US" sz="2400" b="1" dirty="0" smtClean="0"/>
              <a:t>travelled to </a:t>
            </a:r>
            <a:r>
              <a:rPr lang="en-US" sz="2400" b="1" dirty="0"/>
              <a:t>Charlotte for the Belk </a:t>
            </a:r>
            <a:r>
              <a:rPr lang="en-US" sz="2400" b="1" dirty="0" smtClean="0"/>
              <a:t>Bowl</a:t>
            </a:r>
          </a:p>
          <a:p>
            <a:pPr lvl="1"/>
            <a:r>
              <a:rPr lang="en-US" sz="2400" b="1" dirty="0" smtClean="0"/>
              <a:t>“</a:t>
            </a:r>
            <a:r>
              <a:rPr lang="en-US" sz="2400" b="1" dirty="0"/>
              <a:t>Duke sold 11,000 of those tickets directly to fans, the most tickets sold by any ACC school to a bowl game </a:t>
            </a:r>
            <a:r>
              <a:rPr lang="en-US" sz="2400" b="1" dirty="0" smtClean="0"/>
              <a:t>[that] year” (</a:t>
            </a:r>
            <a:r>
              <a:rPr lang="en-US" sz="2400" b="1" dirty="0"/>
              <a:t>(Duke Magazine, Fall 2013, p. </a:t>
            </a:r>
            <a:r>
              <a:rPr lang="en-US" sz="2400" b="1" dirty="0" smtClean="0"/>
              <a:t>8)</a:t>
            </a:r>
            <a:endParaRPr lang="en-US" sz="2400" b="1" dirty="0"/>
          </a:p>
          <a:p>
            <a:endParaRPr lang="en-US" sz="2400" b="1" dirty="0"/>
          </a:p>
        </p:txBody>
      </p:sp>
    </p:spTree>
    <p:extLst>
      <p:ext uri="{BB962C8B-B14F-4D97-AF65-F5344CB8AC3E}">
        <p14:creationId xmlns:p14="http://schemas.microsoft.com/office/powerpoint/2010/main" val="19381632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DF559E3-0EE2-8C44-8E9E-62E979D83BBF}" type="slidenum">
              <a:rPr lang="en-US" sz="1600">
                <a:solidFill>
                  <a:srgbClr val="000000"/>
                </a:solidFill>
              </a:rPr>
              <a:pPr/>
              <a:t>28</a:t>
            </a:fld>
            <a:endParaRPr lang="en-US" sz="1400">
              <a:solidFill>
                <a:srgbClr val="000000"/>
              </a:solidFill>
            </a:endParaRPr>
          </a:p>
        </p:txBody>
      </p:sp>
      <p:sp>
        <p:nvSpPr>
          <p:cNvPr id="21506" name="AutoShape 2"/>
          <p:cNvSpPr>
            <a:spLocks noChangeArrowheads="1"/>
          </p:cNvSpPr>
          <p:nvPr/>
        </p:nvSpPr>
        <p:spPr bwMode="auto">
          <a:xfrm>
            <a:off x="6248400" y="2590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07" name="AutoShape 3"/>
          <p:cNvSpPr>
            <a:spLocks noChangeArrowheads="1"/>
          </p:cNvSpPr>
          <p:nvPr/>
        </p:nvSpPr>
        <p:spPr bwMode="auto">
          <a:xfrm>
            <a:off x="6400800" y="4495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08" name="AutoShape 4"/>
          <p:cNvSpPr>
            <a:spLocks noChangeArrowheads="1"/>
          </p:cNvSpPr>
          <p:nvPr/>
        </p:nvSpPr>
        <p:spPr bwMode="auto">
          <a:xfrm>
            <a:off x="2895600" y="2590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09" name="AutoShape 5"/>
          <p:cNvSpPr>
            <a:spLocks noChangeArrowheads="1"/>
          </p:cNvSpPr>
          <p:nvPr/>
        </p:nvSpPr>
        <p:spPr bwMode="auto">
          <a:xfrm>
            <a:off x="152400" y="14478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10" name="AutoShape 6"/>
          <p:cNvSpPr>
            <a:spLocks noChangeArrowheads="1"/>
          </p:cNvSpPr>
          <p:nvPr/>
        </p:nvSpPr>
        <p:spPr bwMode="auto">
          <a:xfrm>
            <a:off x="4572000" y="17526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11" name="Text Box 7"/>
          <p:cNvSpPr txBox="1">
            <a:spLocks noChangeArrowheads="1"/>
          </p:cNvSpPr>
          <p:nvPr/>
        </p:nvSpPr>
        <p:spPr bwMode="auto">
          <a:xfrm>
            <a:off x="6781800" y="5029200"/>
            <a:ext cx="1436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Business</a:t>
            </a:r>
          </a:p>
          <a:p>
            <a:pPr algn="ctr" eaLnBrk="0" fontAlgn="base" hangingPunct="0">
              <a:spcBef>
                <a:spcPct val="0"/>
              </a:spcBef>
              <a:spcAft>
                <a:spcPct val="0"/>
              </a:spcAft>
            </a:pPr>
            <a:r>
              <a:rPr lang="en-US" b="1" i="1">
                <a:solidFill>
                  <a:srgbClr val="2213FF"/>
                </a:solidFill>
              </a:rPr>
              <a:t>Cycle</a:t>
            </a:r>
          </a:p>
          <a:p>
            <a:pPr algn="ctr" eaLnBrk="0" fontAlgn="base" hangingPunct="0">
              <a:spcBef>
                <a:spcPct val="0"/>
              </a:spcBef>
              <a:spcAft>
                <a:spcPct val="0"/>
              </a:spcAft>
            </a:pPr>
            <a:r>
              <a:rPr lang="en-US" b="1" i="1">
                <a:solidFill>
                  <a:srgbClr val="2213FF"/>
                </a:solidFill>
              </a:rPr>
              <a:t>Dynamics</a:t>
            </a:r>
          </a:p>
        </p:txBody>
      </p:sp>
      <p:sp>
        <p:nvSpPr>
          <p:cNvPr id="21512" name="Text Box 8"/>
          <p:cNvSpPr txBox="1">
            <a:spLocks noChangeArrowheads="1"/>
          </p:cNvSpPr>
          <p:nvPr/>
        </p:nvSpPr>
        <p:spPr bwMode="auto">
          <a:xfrm>
            <a:off x="4876800" y="2209800"/>
            <a:ext cx="1649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Regulatory </a:t>
            </a:r>
          </a:p>
          <a:p>
            <a:pPr algn="ctr" eaLnBrk="0" fontAlgn="base" hangingPunct="0">
              <a:spcBef>
                <a:spcPct val="0"/>
              </a:spcBef>
              <a:spcAft>
                <a:spcPct val="0"/>
              </a:spcAft>
            </a:pPr>
            <a:r>
              <a:rPr lang="en-US" b="1" i="1">
                <a:solidFill>
                  <a:srgbClr val="2213FF"/>
                </a:solidFill>
              </a:rPr>
              <a:t>Policy</a:t>
            </a:r>
          </a:p>
          <a:p>
            <a:pPr algn="ctr" eaLnBrk="0" fontAlgn="base" hangingPunct="0">
              <a:spcBef>
                <a:spcPct val="0"/>
              </a:spcBef>
              <a:spcAft>
                <a:spcPct val="0"/>
              </a:spcAft>
            </a:pPr>
            <a:r>
              <a:rPr lang="en-US" b="1" i="1">
                <a:solidFill>
                  <a:srgbClr val="2213FF"/>
                </a:solidFill>
              </a:rPr>
              <a:t>Dynamics</a:t>
            </a:r>
          </a:p>
        </p:txBody>
      </p:sp>
      <p:sp>
        <p:nvSpPr>
          <p:cNvPr id="21513" name="Text Box 9"/>
          <p:cNvSpPr txBox="1">
            <a:spLocks noChangeArrowheads="1"/>
          </p:cNvSpPr>
          <p:nvPr/>
        </p:nvSpPr>
        <p:spPr bwMode="auto">
          <a:xfrm>
            <a:off x="488950" y="1892300"/>
            <a:ext cx="1530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Corporate </a:t>
            </a:r>
          </a:p>
          <a:p>
            <a:pPr algn="ctr" eaLnBrk="0" fontAlgn="base" hangingPunct="0">
              <a:spcBef>
                <a:spcPct val="0"/>
              </a:spcBef>
              <a:spcAft>
                <a:spcPct val="0"/>
              </a:spcAft>
            </a:pPr>
            <a:r>
              <a:rPr lang="en-US" b="1" i="1">
                <a:solidFill>
                  <a:srgbClr val="2213FF"/>
                </a:solidFill>
              </a:rPr>
              <a:t>Strategy</a:t>
            </a:r>
          </a:p>
          <a:p>
            <a:pPr algn="ctr" eaLnBrk="0" fontAlgn="base" hangingPunct="0">
              <a:spcBef>
                <a:spcPct val="0"/>
              </a:spcBef>
              <a:spcAft>
                <a:spcPct val="0"/>
              </a:spcAft>
            </a:pPr>
            <a:r>
              <a:rPr lang="en-US" b="1" i="1">
                <a:solidFill>
                  <a:srgbClr val="2213FF"/>
                </a:solidFill>
              </a:rPr>
              <a:t>Dynamics</a:t>
            </a:r>
          </a:p>
        </p:txBody>
      </p:sp>
      <p:sp>
        <p:nvSpPr>
          <p:cNvPr id="21514" name="Text Box 10"/>
          <p:cNvSpPr txBox="1">
            <a:spLocks noChangeArrowheads="1"/>
          </p:cNvSpPr>
          <p:nvPr/>
        </p:nvSpPr>
        <p:spPr bwMode="auto">
          <a:xfrm>
            <a:off x="6629400" y="3048000"/>
            <a:ext cx="1436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Industry</a:t>
            </a:r>
          </a:p>
          <a:p>
            <a:pPr algn="ctr" eaLnBrk="0" fontAlgn="base" hangingPunct="0">
              <a:spcBef>
                <a:spcPct val="0"/>
              </a:spcBef>
              <a:spcAft>
                <a:spcPct val="0"/>
              </a:spcAft>
            </a:pPr>
            <a:r>
              <a:rPr lang="en-US" b="1" i="1">
                <a:solidFill>
                  <a:srgbClr val="2213FF"/>
                </a:solidFill>
              </a:rPr>
              <a:t>Structure</a:t>
            </a:r>
          </a:p>
          <a:p>
            <a:pPr algn="ctr" eaLnBrk="0" fontAlgn="base" hangingPunct="0">
              <a:spcBef>
                <a:spcPct val="0"/>
              </a:spcBef>
              <a:spcAft>
                <a:spcPct val="0"/>
              </a:spcAft>
            </a:pPr>
            <a:r>
              <a:rPr lang="en-US" b="1" i="1">
                <a:solidFill>
                  <a:srgbClr val="2213FF"/>
                </a:solidFill>
              </a:rPr>
              <a:t>Dynamics</a:t>
            </a:r>
          </a:p>
        </p:txBody>
      </p:sp>
      <p:sp>
        <p:nvSpPr>
          <p:cNvPr id="21515" name="AutoShape 11"/>
          <p:cNvSpPr>
            <a:spLocks noChangeArrowheads="1"/>
          </p:cNvSpPr>
          <p:nvPr/>
        </p:nvSpPr>
        <p:spPr bwMode="auto">
          <a:xfrm>
            <a:off x="1066800" y="3124200"/>
            <a:ext cx="2133600" cy="2057400"/>
          </a:xfrm>
          <a:prstGeom prst="star16">
            <a:avLst>
              <a:gd name="adj" fmla="val 37500"/>
            </a:avLst>
          </a:prstGeom>
          <a:solidFill>
            <a:schemeClr val="bg1"/>
          </a:solidFill>
          <a:ln w="38100">
            <a:solidFill>
              <a:srgbClr val="008000"/>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16" name="Text Box 12"/>
          <p:cNvSpPr txBox="1">
            <a:spLocks noChangeArrowheads="1"/>
          </p:cNvSpPr>
          <p:nvPr/>
        </p:nvSpPr>
        <p:spPr bwMode="auto">
          <a:xfrm>
            <a:off x="1346200" y="3568700"/>
            <a:ext cx="1555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Customer</a:t>
            </a:r>
          </a:p>
          <a:p>
            <a:pPr algn="ctr" eaLnBrk="0" fontAlgn="base" hangingPunct="0">
              <a:spcBef>
                <a:spcPct val="0"/>
              </a:spcBef>
              <a:spcAft>
                <a:spcPct val="0"/>
              </a:spcAft>
            </a:pPr>
            <a:r>
              <a:rPr lang="en-US" b="1" i="1">
                <a:solidFill>
                  <a:srgbClr val="2213FF"/>
                </a:solidFill>
              </a:rPr>
              <a:t>Preference</a:t>
            </a:r>
          </a:p>
          <a:p>
            <a:pPr algn="ctr" eaLnBrk="0" fontAlgn="base" hangingPunct="0">
              <a:spcBef>
                <a:spcPct val="0"/>
              </a:spcBef>
              <a:spcAft>
                <a:spcPct val="0"/>
              </a:spcAft>
            </a:pPr>
            <a:r>
              <a:rPr lang="en-US" b="1" i="1">
                <a:solidFill>
                  <a:srgbClr val="2213FF"/>
                </a:solidFill>
              </a:rPr>
              <a:t>Dynamics</a:t>
            </a:r>
          </a:p>
        </p:txBody>
      </p:sp>
      <p:sp>
        <p:nvSpPr>
          <p:cNvPr id="21517" name="Text Box 13"/>
          <p:cNvSpPr txBox="1">
            <a:spLocks noChangeArrowheads="1"/>
          </p:cNvSpPr>
          <p:nvPr/>
        </p:nvSpPr>
        <p:spPr bwMode="auto">
          <a:xfrm>
            <a:off x="471478" y="228600"/>
            <a:ext cx="8175661"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lnSpc>
                <a:spcPct val="80000"/>
              </a:lnSpc>
              <a:spcBef>
                <a:spcPct val="0"/>
              </a:spcBef>
              <a:spcAft>
                <a:spcPct val="0"/>
              </a:spcAft>
            </a:pPr>
            <a:r>
              <a:rPr lang="en-US" sz="3600" b="1" dirty="0" smtClean="0">
                <a:solidFill>
                  <a:srgbClr val="ED181E"/>
                </a:solidFill>
              </a:rPr>
              <a:t>Value </a:t>
            </a:r>
            <a:r>
              <a:rPr lang="en-US" sz="3600" b="1" dirty="0">
                <a:solidFill>
                  <a:srgbClr val="ED181E"/>
                </a:solidFill>
              </a:rPr>
              <a:t>Chain </a:t>
            </a:r>
            <a:r>
              <a:rPr lang="en-US" sz="3600" b="1" dirty="0" smtClean="0">
                <a:solidFill>
                  <a:srgbClr val="ED181E"/>
                </a:solidFill>
              </a:rPr>
              <a:t>Dynamics are influenced by </a:t>
            </a:r>
          </a:p>
          <a:p>
            <a:pPr algn="ctr" eaLnBrk="0" fontAlgn="base" hangingPunct="0">
              <a:lnSpc>
                <a:spcPct val="80000"/>
              </a:lnSpc>
              <a:spcBef>
                <a:spcPct val="0"/>
              </a:spcBef>
              <a:spcAft>
                <a:spcPct val="0"/>
              </a:spcAft>
            </a:pPr>
            <a:r>
              <a:rPr lang="en-US" sz="3600" b="1" dirty="0" smtClean="0">
                <a:solidFill>
                  <a:srgbClr val="ED181E"/>
                </a:solidFill>
              </a:rPr>
              <a:t>multiple, interlocking drivers</a:t>
            </a:r>
            <a:endParaRPr lang="en-US" sz="3600" b="1" dirty="0">
              <a:solidFill>
                <a:srgbClr val="ED181E"/>
              </a:solidFill>
            </a:endParaRPr>
          </a:p>
        </p:txBody>
      </p:sp>
      <p:sp>
        <p:nvSpPr>
          <p:cNvPr id="21518" name="AutoShape 14"/>
          <p:cNvSpPr>
            <a:spLocks noChangeArrowheads="1"/>
          </p:cNvSpPr>
          <p:nvPr/>
        </p:nvSpPr>
        <p:spPr bwMode="auto">
          <a:xfrm>
            <a:off x="4495800" y="4648200"/>
            <a:ext cx="2133600" cy="2057400"/>
          </a:xfrm>
          <a:prstGeom prst="star16">
            <a:avLst>
              <a:gd name="adj" fmla="val 37500"/>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21519" name="Text Box 15"/>
          <p:cNvSpPr txBox="1">
            <a:spLocks noChangeArrowheads="1"/>
          </p:cNvSpPr>
          <p:nvPr/>
        </p:nvSpPr>
        <p:spPr bwMode="auto">
          <a:xfrm>
            <a:off x="4876800" y="5181600"/>
            <a:ext cx="1436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spcBef>
                <a:spcPct val="0"/>
              </a:spcBef>
              <a:spcAft>
                <a:spcPct val="0"/>
              </a:spcAft>
            </a:pPr>
            <a:r>
              <a:rPr lang="en-US" b="1" i="1">
                <a:solidFill>
                  <a:srgbClr val="2213FF"/>
                </a:solidFill>
              </a:rPr>
              <a:t>Capital</a:t>
            </a:r>
          </a:p>
          <a:p>
            <a:pPr algn="ctr" eaLnBrk="0" fontAlgn="base" hangingPunct="0">
              <a:spcBef>
                <a:spcPct val="0"/>
              </a:spcBef>
              <a:spcAft>
                <a:spcPct val="0"/>
              </a:spcAft>
            </a:pPr>
            <a:r>
              <a:rPr lang="en-US" b="1" i="1">
                <a:solidFill>
                  <a:srgbClr val="2213FF"/>
                </a:solidFill>
              </a:rPr>
              <a:t>Market</a:t>
            </a:r>
          </a:p>
          <a:p>
            <a:pPr algn="ctr" eaLnBrk="0" fontAlgn="base" hangingPunct="0">
              <a:spcBef>
                <a:spcPct val="0"/>
              </a:spcBef>
              <a:spcAft>
                <a:spcPct val="0"/>
              </a:spcAft>
            </a:pPr>
            <a:r>
              <a:rPr lang="en-US" b="1" i="1">
                <a:solidFill>
                  <a:srgbClr val="2213FF"/>
                </a:solidFill>
              </a:rPr>
              <a:t>Dynamics</a:t>
            </a:r>
          </a:p>
        </p:txBody>
      </p:sp>
      <p:sp>
        <p:nvSpPr>
          <p:cNvPr id="21520" name="Text Box 16"/>
          <p:cNvSpPr txBox="1">
            <a:spLocks noChangeArrowheads="1"/>
          </p:cNvSpPr>
          <p:nvPr/>
        </p:nvSpPr>
        <p:spPr bwMode="auto">
          <a:xfrm>
            <a:off x="0" y="5422900"/>
            <a:ext cx="4392613" cy="123825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pPr>
            <a:r>
              <a:rPr lang="en-US" b="1">
                <a:solidFill>
                  <a:srgbClr val="FF0731"/>
                </a:solidFill>
                <a:latin typeface="Comic Sans MS" charset="0"/>
              </a:rPr>
              <a:t>Gears differ by size/speed</a:t>
            </a:r>
          </a:p>
          <a:p>
            <a:pPr eaLnBrk="0" fontAlgn="base" hangingPunct="0">
              <a:spcBef>
                <a:spcPct val="0"/>
              </a:spcBef>
              <a:spcAft>
                <a:spcPct val="0"/>
              </a:spcAft>
            </a:pPr>
            <a:r>
              <a:rPr lang="en-US" b="1">
                <a:solidFill>
                  <a:srgbClr val="FF0731"/>
                </a:solidFill>
                <a:latin typeface="Comic Sans MS" charset="0"/>
              </a:rPr>
              <a:t>Each has an engine &amp; clutch</a:t>
            </a:r>
          </a:p>
          <a:p>
            <a:pPr eaLnBrk="0" fontAlgn="base" hangingPunct="0">
              <a:spcBef>
                <a:spcPct val="0"/>
              </a:spcBef>
              <a:spcAft>
                <a:spcPct val="0"/>
              </a:spcAft>
            </a:pPr>
            <a:endParaRPr lang="en-US" b="1">
              <a:solidFill>
                <a:srgbClr val="FF0731"/>
              </a:solidFill>
            </a:endParaRPr>
          </a:p>
        </p:txBody>
      </p:sp>
      <p:sp>
        <p:nvSpPr>
          <p:cNvPr id="21521" name="Text Box 17"/>
          <p:cNvSpPr txBox="1">
            <a:spLocks noChangeArrowheads="1"/>
          </p:cNvSpPr>
          <p:nvPr/>
        </p:nvSpPr>
        <p:spPr bwMode="auto">
          <a:xfrm>
            <a:off x="3009900" y="3124200"/>
            <a:ext cx="1885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0" fontAlgn="base" hangingPunct="0">
              <a:lnSpc>
                <a:spcPct val="90000"/>
              </a:lnSpc>
              <a:spcBef>
                <a:spcPct val="0"/>
              </a:spcBef>
              <a:spcAft>
                <a:spcPct val="0"/>
              </a:spcAft>
            </a:pPr>
            <a:r>
              <a:rPr lang="en-US" b="1" i="1">
                <a:solidFill>
                  <a:srgbClr val="2213FF"/>
                </a:solidFill>
              </a:rPr>
              <a:t>Technology</a:t>
            </a:r>
          </a:p>
          <a:p>
            <a:pPr algn="ctr" eaLnBrk="0" fontAlgn="base" hangingPunct="0">
              <a:lnSpc>
                <a:spcPct val="90000"/>
              </a:lnSpc>
              <a:spcBef>
                <a:spcPct val="0"/>
              </a:spcBef>
              <a:spcAft>
                <a:spcPct val="0"/>
              </a:spcAft>
            </a:pPr>
            <a:r>
              <a:rPr lang="en-US" b="1" i="1">
                <a:solidFill>
                  <a:srgbClr val="2213FF"/>
                </a:solidFill>
              </a:rPr>
              <a:t>&amp; Innovation</a:t>
            </a:r>
          </a:p>
          <a:p>
            <a:pPr algn="ctr" eaLnBrk="0" fontAlgn="base" hangingPunct="0">
              <a:lnSpc>
                <a:spcPct val="90000"/>
              </a:lnSpc>
              <a:spcBef>
                <a:spcPct val="0"/>
              </a:spcBef>
              <a:spcAft>
                <a:spcPct val="0"/>
              </a:spcAft>
            </a:pPr>
            <a:r>
              <a:rPr lang="en-US" b="1" i="1">
                <a:solidFill>
                  <a:srgbClr val="2213FF"/>
                </a:solidFill>
              </a:rPr>
              <a:t>Dynamics</a:t>
            </a:r>
          </a:p>
        </p:txBody>
      </p:sp>
    </p:spTree>
    <p:extLst>
      <p:ext uri="{BB962C8B-B14F-4D97-AF65-F5344CB8AC3E}">
        <p14:creationId xmlns:p14="http://schemas.microsoft.com/office/powerpoint/2010/main" val="20683539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D21FB78-A248-644D-8075-DC96E4D4C4B7}" type="slidenum">
              <a:rPr lang="en-US" sz="1600">
                <a:solidFill>
                  <a:srgbClr val="000000"/>
                </a:solidFill>
              </a:rPr>
              <a:pPr/>
              <a:t>29</a:t>
            </a:fld>
            <a:endParaRPr lang="en-US" sz="1400">
              <a:solidFill>
                <a:srgbClr val="000000"/>
              </a:solidFill>
            </a:endParaRPr>
          </a:p>
        </p:txBody>
      </p:sp>
      <p:sp>
        <p:nvSpPr>
          <p:cNvPr id="50178" name="Rectangle 2"/>
          <p:cNvSpPr>
            <a:spLocks noChangeArrowheads="1"/>
          </p:cNvSpPr>
          <p:nvPr/>
        </p:nvSpPr>
        <p:spPr bwMode="auto">
          <a:xfrm>
            <a:off x="120650" y="65088"/>
            <a:ext cx="84772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2400" b="1" dirty="0">
                <a:solidFill>
                  <a:srgbClr val="000000"/>
                </a:solidFill>
                <a:latin typeface="Comic Sans MS" charset="0"/>
                <a:ea typeface="MS PGothic" charset="0"/>
                <a:cs typeface="MS PGothic" charset="0"/>
              </a:rPr>
              <a:t>THE DYNAMICS OF PRODUCT </a:t>
            </a:r>
            <a:r>
              <a:rPr lang="en-US" sz="2400" b="1" dirty="0" smtClean="0">
                <a:solidFill>
                  <a:srgbClr val="000000"/>
                </a:solidFill>
                <a:latin typeface="Comic Sans MS" charset="0"/>
                <a:ea typeface="MS PGothic" charset="0"/>
                <a:cs typeface="MS PGothic" charset="0"/>
              </a:rPr>
              <a:t>ARCHITECTURES, </a:t>
            </a:r>
            <a:endParaRPr lang="en-US" sz="2400" b="1" dirty="0">
              <a:solidFill>
                <a:srgbClr val="000000"/>
              </a:solidFill>
              <a:latin typeface="Comic Sans MS" charset="0"/>
              <a:ea typeface="MS PGothic" charset="0"/>
              <a:cs typeface="MS PGothic" charset="0"/>
            </a:endParaRPr>
          </a:p>
          <a:p>
            <a:pPr algn="ctr" defTabSz="898525" eaLnBrk="0" fontAlgn="base" hangingPunct="0">
              <a:spcBef>
                <a:spcPct val="0"/>
              </a:spcBef>
              <a:spcAft>
                <a:spcPct val="0"/>
              </a:spcAft>
            </a:pPr>
            <a:r>
              <a:rPr lang="en-US" sz="2400" b="1" dirty="0">
                <a:solidFill>
                  <a:srgbClr val="000000"/>
                </a:solidFill>
                <a:latin typeface="Comic Sans MS" charset="0"/>
                <a:ea typeface="MS PGothic" charset="0"/>
                <a:cs typeface="MS PGothic" charset="0"/>
              </a:rPr>
              <a:t>STANDARDS,AND VALUE CHAIN STRUCTURE:</a:t>
            </a:r>
            <a:endParaRPr lang="en-US" sz="2800" b="1" dirty="0">
              <a:solidFill>
                <a:srgbClr val="000000"/>
              </a:solidFill>
              <a:latin typeface="Times New Roman" charset="0"/>
              <a:ea typeface="MS PGothic" charset="0"/>
              <a:cs typeface="MS PGothic" charset="0"/>
            </a:endParaRPr>
          </a:p>
          <a:p>
            <a:pPr algn="ctr" defTabSz="898525" eaLnBrk="0" fontAlgn="base" hangingPunct="0">
              <a:spcBef>
                <a:spcPct val="0"/>
              </a:spcBef>
              <a:spcAft>
                <a:spcPct val="0"/>
              </a:spcAft>
            </a:pPr>
            <a:r>
              <a:rPr lang="ja-JP" altLang="en-US" sz="3100" b="1" i="1" dirty="0">
                <a:solidFill>
                  <a:srgbClr val="FF0000"/>
                </a:solidFill>
                <a:latin typeface="Comic Sans MS" charset="0"/>
                <a:ea typeface="MS PGothic" charset="0"/>
                <a:cs typeface="MS PGothic" charset="0"/>
              </a:rPr>
              <a:t>“</a:t>
            </a:r>
            <a:r>
              <a:rPr lang="en-US" altLang="ja-JP" sz="3100" b="1" i="1" dirty="0">
                <a:solidFill>
                  <a:srgbClr val="FF0000"/>
                </a:solidFill>
                <a:latin typeface="Comic Sans MS" charset="0"/>
                <a:ea typeface="MS PGothic" charset="0"/>
                <a:cs typeface="MS PGothic" charset="0"/>
              </a:rPr>
              <a:t>THE DOUBLE HELIX</a:t>
            </a:r>
            <a:r>
              <a:rPr lang="ja-JP" altLang="en-US" sz="3100" b="1" i="1" dirty="0">
                <a:solidFill>
                  <a:srgbClr val="FF0000"/>
                </a:solidFill>
                <a:latin typeface="Comic Sans MS" charset="0"/>
                <a:ea typeface="MS PGothic" charset="0"/>
                <a:cs typeface="MS PGothic" charset="0"/>
              </a:rPr>
              <a:t>”</a:t>
            </a:r>
            <a:endParaRPr lang="en-US" sz="3100" b="1" dirty="0">
              <a:solidFill>
                <a:srgbClr val="FF0000"/>
              </a:solidFill>
              <a:latin typeface="Times New Roman" charset="0"/>
              <a:ea typeface="MS PGothic" charset="0"/>
              <a:cs typeface="MS PGothic" charset="0"/>
            </a:endParaRPr>
          </a:p>
        </p:txBody>
      </p:sp>
      <p:sp>
        <p:nvSpPr>
          <p:cNvPr id="50179" name="Rectangle 3"/>
          <p:cNvSpPr>
            <a:spLocks noChangeArrowheads="1"/>
          </p:cNvSpPr>
          <p:nvPr/>
        </p:nvSpPr>
        <p:spPr bwMode="auto">
          <a:xfrm>
            <a:off x="119063" y="6381750"/>
            <a:ext cx="8850312" cy="344488"/>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0" name="Oval 4"/>
          <p:cNvSpPr>
            <a:spLocks noChangeArrowheads="1"/>
          </p:cNvSpPr>
          <p:nvPr/>
        </p:nvSpPr>
        <p:spPr bwMode="auto">
          <a:xfrm>
            <a:off x="4365625" y="1930400"/>
            <a:ext cx="3935413" cy="3536950"/>
          </a:xfrm>
          <a:prstGeom prst="ellipse">
            <a:avLst/>
          </a:prstGeom>
          <a:solidFill>
            <a:schemeClr val="bg1"/>
          </a:solidFill>
          <a:ln w="101600">
            <a:solidFill>
              <a:srgbClr val="114FFB"/>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1" name="Oval 5"/>
          <p:cNvSpPr>
            <a:spLocks noChangeArrowheads="1"/>
          </p:cNvSpPr>
          <p:nvPr/>
        </p:nvSpPr>
        <p:spPr bwMode="auto">
          <a:xfrm>
            <a:off x="481013" y="1858963"/>
            <a:ext cx="3783012" cy="3608387"/>
          </a:xfrm>
          <a:prstGeom prst="ellipse">
            <a:avLst/>
          </a:prstGeom>
          <a:solidFill>
            <a:schemeClr val="bg1"/>
          </a:solidFill>
          <a:ln w="101600">
            <a:solidFill>
              <a:srgbClr val="114FFB"/>
            </a:solidFill>
            <a:round/>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2" name="Rectangle 6"/>
          <p:cNvSpPr>
            <a:spLocks noChangeArrowheads="1"/>
          </p:cNvSpPr>
          <p:nvPr/>
        </p:nvSpPr>
        <p:spPr bwMode="auto">
          <a:xfrm>
            <a:off x="3352800" y="2590800"/>
            <a:ext cx="2197100" cy="2124075"/>
          </a:xfrm>
          <a:prstGeom prst="rect">
            <a:avLst/>
          </a:prstGeom>
          <a:solidFill>
            <a:schemeClr val="bg1"/>
          </a:solidFill>
          <a:ln w="12700">
            <a:solidFill>
              <a:schemeClr val="bg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3" name="Line 7"/>
          <p:cNvSpPr>
            <a:spLocks noChangeShapeType="1"/>
          </p:cNvSpPr>
          <p:nvPr/>
        </p:nvSpPr>
        <p:spPr bwMode="auto">
          <a:xfrm flipH="1">
            <a:off x="4035425" y="2846388"/>
            <a:ext cx="744538" cy="1411287"/>
          </a:xfrm>
          <a:prstGeom prst="line">
            <a:avLst/>
          </a:prstGeom>
          <a:noFill/>
          <a:ln w="127000">
            <a:solidFill>
              <a:srgbClr val="114FFB"/>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4" name="Line 8"/>
          <p:cNvSpPr>
            <a:spLocks noChangeShapeType="1"/>
          </p:cNvSpPr>
          <p:nvPr/>
        </p:nvSpPr>
        <p:spPr bwMode="auto">
          <a:xfrm>
            <a:off x="3959225" y="2846388"/>
            <a:ext cx="685800" cy="1411287"/>
          </a:xfrm>
          <a:prstGeom prst="line">
            <a:avLst/>
          </a:prstGeom>
          <a:noFill/>
          <a:ln w="127000">
            <a:solidFill>
              <a:srgbClr val="114FFB"/>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5" name="Rectangle 9"/>
          <p:cNvSpPr>
            <a:spLocks noChangeArrowheads="1"/>
          </p:cNvSpPr>
          <p:nvPr/>
        </p:nvSpPr>
        <p:spPr bwMode="auto">
          <a:xfrm>
            <a:off x="4549775" y="2244725"/>
            <a:ext cx="2271713" cy="650875"/>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86" name="Rectangle 10"/>
          <p:cNvSpPr>
            <a:spLocks noChangeArrowheads="1"/>
          </p:cNvSpPr>
          <p:nvPr/>
        </p:nvSpPr>
        <p:spPr bwMode="auto">
          <a:xfrm>
            <a:off x="4522788" y="2265363"/>
            <a:ext cx="23114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MODULAR PRODUCT</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HORIZONTAL INDUSTRY</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OPEN STANDARDS</a:t>
            </a:r>
          </a:p>
        </p:txBody>
      </p:sp>
      <p:sp>
        <p:nvSpPr>
          <p:cNvPr id="50187" name="Rectangle 11"/>
          <p:cNvSpPr>
            <a:spLocks noChangeArrowheads="1"/>
          </p:cNvSpPr>
          <p:nvPr/>
        </p:nvSpPr>
        <p:spPr bwMode="auto">
          <a:xfrm>
            <a:off x="1981200" y="2209800"/>
            <a:ext cx="2362200" cy="649288"/>
          </a:xfrm>
          <a:prstGeom prst="rect">
            <a:avLst/>
          </a:prstGeom>
          <a:solidFill>
            <a:schemeClr val="bg1"/>
          </a:solidFill>
          <a:ln w="12700">
            <a:solidFill>
              <a:schemeClr val="tx1"/>
            </a:solidFill>
            <a:miter lim="800000"/>
            <a:headEnd/>
            <a:tailEnd/>
          </a:ln>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INTEGRAL PRODUCT</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VERTICAL INDUSTRY</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PROPRIETARY STANDARDS</a:t>
            </a:r>
          </a:p>
        </p:txBody>
      </p:sp>
      <p:sp>
        <p:nvSpPr>
          <p:cNvPr id="50188" name="Rectangle 12"/>
          <p:cNvSpPr>
            <a:spLocks noChangeArrowheads="1"/>
          </p:cNvSpPr>
          <p:nvPr/>
        </p:nvSpPr>
        <p:spPr bwMode="auto">
          <a:xfrm>
            <a:off x="146050" y="6175375"/>
            <a:ext cx="89979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0"/>
              </a:spcBef>
              <a:spcAft>
                <a:spcPct val="0"/>
              </a:spcAft>
            </a:pPr>
            <a:endParaRPr lang="en-US" sz="1400" b="1">
              <a:solidFill>
                <a:srgbClr val="000000"/>
              </a:solidFill>
              <a:latin typeface="Palatino" charset="0"/>
              <a:ea typeface="MS PGothic" charset="0"/>
              <a:cs typeface="MS PGothic" charset="0"/>
            </a:endParaRPr>
          </a:p>
          <a:p>
            <a:pPr defTabSz="898525" eaLnBrk="0" fontAlgn="base" hangingPunct="0">
              <a:spcBef>
                <a:spcPct val="0"/>
              </a:spcBef>
              <a:spcAft>
                <a:spcPct val="0"/>
              </a:spcAft>
            </a:pPr>
            <a:r>
              <a:rPr lang="en-US" sz="2000" b="1">
                <a:solidFill>
                  <a:srgbClr val="000000"/>
                </a:solidFill>
                <a:latin typeface="Palatino" charset="0"/>
                <a:ea typeface="MS PGothic" charset="0"/>
                <a:cs typeface="MS PGothic" charset="0"/>
              </a:rPr>
              <a:t>Fine &amp; Whitney, </a:t>
            </a:r>
            <a:r>
              <a:rPr lang="ja-JP" altLang="en-US" sz="2000" b="1">
                <a:solidFill>
                  <a:srgbClr val="000000"/>
                </a:solidFill>
                <a:latin typeface="Palatino" charset="0"/>
                <a:ea typeface="MS PGothic" charset="0"/>
                <a:cs typeface="MS PGothic" charset="0"/>
              </a:rPr>
              <a:t>“</a:t>
            </a:r>
            <a:r>
              <a:rPr lang="en-US" altLang="ja-JP" sz="2000" b="1">
                <a:solidFill>
                  <a:srgbClr val="000000"/>
                </a:solidFill>
                <a:latin typeface="Palatino" charset="0"/>
                <a:ea typeface="MS PGothic" charset="0"/>
                <a:cs typeface="MS PGothic" charset="0"/>
              </a:rPr>
              <a:t>Is the Make/Buy Decision Process a Core Competence?</a:t>
            </a:r>
            <a:r>
              <a:rPr lang="ja-JP" altLang="en-US" sz="2000" b="1">
                <a:solidFill>
                  <a:srgbClr val="000000"/>
                </a:solidFill>
                <a:latin typeface="Palatino" charset="0"/>
                <a:ea typeface="MS PGothic" charset="0"/>
                <a:cs typeface="MS PGothic" charset="0"/>
              </a:rPr>
              <a:t>”</a:t>
            </a:r>
            <a:endParaRPr lang="en-US" sz="2000" b="1">
              <a:solidFill>
                <a:srgbClr val="000000"/>
              </a:solidFill>
              <a:latin typeface="Palatino" charset="0"/>
              <a:ea typeface="MS PGothic" charset="0"/>
              <a:cs typeface="MS PGothic" charset="0"/>
            </a:endParaRPr>
          </a:p>
        </p:txBody>
      </p:sp>
      <p:sp>
        <p:nvSpPr>
          <p:cNvPr id="50189" name="Rectangle 13"/>
          <p:cNvSpPr>
            <a:spLocks noChangeArrowheads="1"/>
          </p:cNvSpPr>
          <p:nvPr/>
        </p:nvSpPr>
        <p:spPr bwMode="auto">
          <a:xfrm>
            <a:off x="4473575" y="4524375"/>
            <a:ext cx="1435100" cy="414338"/>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0" name="Rectangle 14"/>
          <p:cNvSpPr>
            <a:spLocks noChangeArrowheads="1"/>
          </p:cNvSpPr>
          <p:nvPr/>
        </p:nvSpPr>
        <p:spPr bwMode="auto">
          <a:xfrm>
            <a:off x="4449763" y="4543425"/>
            <a:ext cx="13938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INCENTIVE TO</a:t>
            </a:r>
          </a:p>
          <a:p>
            <a:pP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 INTEGRATE</a:t>
            </a:r>
          </a:p>
        </p:txBody>
      </p:sp>
      <p:sp>
        <p:nvSpPr>
          <p:cNvPr id="50191" name="Rectangle 15"/>
          <p:cNvSpPr>
            <a:spLocks noChangeArrowheads="1"/>
          </p:cNvSpPr>
          <p:nvPr/>
        </p:nvSpPr>
        <p:spPr bwMode="auto">
          <a:xfrm>
            <a:off x="2720975" y="4524375"/>
            <a:ext cx="1511300" cy="414338"/>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2" name="Rectangle 16"/>
          <p:cNvSpPr>
            <a:spLocks noChangeArrowheads="1"/>
          </p:cNvSpPr>
          <p:nvPr/>
        </p:nvSpPr>
        <p:spPr bwMode="auto">
          <a:xfrm>
            <a:off x="2617788" y="4513263"/>
            <a:ext cx="1625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PRESSURE TO </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DIS-INTEGRATE</a:t>
            </a:r>
          </a:p>
        </p:txBody>
      </p:sp>
      <p:sp>
        <p:nvSpPr>
          <p:cNvPr id="50193" name="Rectangle 17"/>
          <p:cNvSpPr>
            <a:spLocks noChangeArrowheads="1"/>
          </p:cNvSpPr>
          <p:nvPr/>
        </p:nvSpPr>
        <p:spPr bwMode="auto">
          <a:xfrm>
            <a:off x="436563" y="4665663"/>
            <a:ext cx="1663700" cy="415925"/>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4" name="Rectangle 18"/>
          <p:cNvSpPr>
            <a:spLocks noChangeArrowheads="1"/>
          </p:cNvSpPr>
          <p:nvPr/>
        </p:nvSpPr>
        <p:spPr bwMode="auto">
          <a:xfrm>
            <a:off x="334963" y="4657725"/>
            <a:ext cx="17764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ORGANIZATIONAL</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RIGIDITIES</a:t>
            </a:r>
          </a:p>
        </p:txBody>
      </p:sp>
      <p:sp>
        <p:nvSpPr>
          <p:cNvPr id="50195" name="Rectangle 19"/>
          <p:cNvSpPr>
            <a:spLocks noChangeArrowheads="1"/>
          </p:cNvSpPr>
          <p:nvPr/>
        </p:nvSpPr>
        <p:spPr bwMode="auto">
          <a:xfrm>
            <a:off x="207963" y="3597275"/>
            <a:ext cx="1511300" cy="558800"/>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6" name="Rectangle 20"/>
          <p:cNvSpPr>
            <a:spLocks noChangeArrowheads="1"/>
          </p:cNvSpPr>
          <p:nvPr/>
        </p:nvSpPr>
        <p:spPr bwMode="auto">
          <a:xfrm>
            <a:off x="104775" y="3587750"/>
            <a:ext cx="1625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HIGH-</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DIMENSIONAL</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COMPLEXITY</a:t>
            </a:r>
          </a:p>
        </p:txBody>
      </p:sp>
      <p:sp>
        <p:nvSpPr>
          <p:cNvPr id="50197" name="Rectangle 21"/>
          <p:cNvSpPr>
            <a:spLocks noChangeArrowheads="1"/>
          </p:cNvSpPr>
          <p:nvPr/>
        </p:nvSpPr>
        <p:spPr bwMode="auto">
          <a:xfrm>
            <a:off x="360363" y="2459038"/>
            <a:ext cx="1511300" cy="414337"/>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198" name="Rectangle 22"/>
          <p:cNvSpPr>
            <a:spLocks noChangeArrowheads="1"/>
          </p:cNvSpPr>
          <p:nvPr/>
        </p:nvSpPr>
        <p:spPr bwMode="auto">
          <a:xfrm>
            <a:off x="257175" y="2447925"/>
            <a:ext cx="1625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NICHE </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COMPETITORS</a:t>
            </a:r>
          </a:p>
        </p:txBody>
      </p:sp>
      <p:sp>
        <p:nvSpPr>
          <p:cNvPr id="50199" name="Line 23"/>
          <p:cNvSpPr>
            <a:spLocks noChangeShapeType="1"/>
          </p:cNvSpPr>
          <p:nvPr/>
        </p:nvSpPr>
        <p:spPr bwMode="auto">
          <a:xfrm>
            <a:off x="2200275" y="2965450"/>
            <a:ext cx="846138" cy="1363663"/>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0" name="Line 24"/>
          <p:cNvSpPr>
            <a:spLocks noChangeShapeType="1"/>
          </p:cNvSpPr>
          <p:nvPr/>
        </p:nvSpPr>
        <p:spPr bwMode="auto">
          <a:xfrm>
            <a:off x="1903413" y="3975100"/>
            <a:ext cx="836612" cy="4953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1" name="Line 25"/>
          <p:cNvSpPr>
            <a:spLocks noChangeShapeType="1"/>
          </p:cNvSpPr>
          <p:nvPr/>
        </p:nvSpPr>
        <p:spPr bwMode="auto">
          <a:xfrm flipV="1">
            <a:off x="2208213" y="4822825"/>
            <a:ext cx="447675"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2" name="Rectangle 26"/>
          <p:cNvSpPr>
            <a:spLocks noChangeArrowheads="1"/>
          </p:cNvSpPr>
          <p:nvPr/>
        </p:nvSpPr>
        <p:spPr bwMode="auto">
          <a:xfrm>
            <a:off x="6988175" y="4808538"/>
            <a:ext cx="1511300" cy="628650"/>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3" name="Rectangle 27"/>
          <p:cNvSpPr>
            <a:spLocks noChangeArrowheads="1"/>
          </p:cNvSpPr>
          <p:nvPr/>
        </p:nvSpPr>
        <p:spPr bwMode="auto">
          <a:xfrm>
            <a:off x="6884988" y="4826000"/>
            <a:ext cx="15462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PROPRIETARY SYSTEM </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PROFITABILITY</a:t>
            </a:r>
          </a:p>
        </p:txBody>
      </p:sp>
      <p:sp>
        <p:nvSpPr>
          <p:cNvPr id="50204" name="Rectangle 28"/>
          <p:cNvSpPr>
            <a:spLocks noChangeArrowheads="1"/>
          </p:cNvSpPr>
          <p:nvPr/>
        </p:nvSpPr>
        <p:spPr bwMode="auto">
          <a:xfrm>
            <a:off x="7902575" y="3668713"/>
            <a:ext cx="976313" cy="630237"/>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5" name="Rectangle 29"/>
          <p:cNvSpPr>
            <a:spLocks noChangeArrowheads="1"/>
          </p:cNvSpPr>
          <p:nvPr/>
        </p:nvSpPr>
        <p:spPr bwMode="auto">
          <a:xfrm>
            <a:off x="7799388" y="3689350"/>
            <a:ext cx="10144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SUPPLIER</a:t>
            </a:r>
          </a:p>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MARKET POWER</a:t>
            </a:r>
          </a:p>
        </p:txBody>
      </p:sp>
      <p:sp>
        <p:nvSpPr>
          <p:cNvPr id="50206" name="Rectangle 30"/>
          <p:cNvSpPr>
            <a:spLocks noChangeArrowheads="1"/>
          </p:cNvSpPr>
          <p:nvPr/>
        </p:nvSpPr>
        <p:spPr bwMode="auto">
          <a:xfrm>
            <a:off x="7291388" y="2744788"/>
            <a:ext cx="1404937" cy="684212"/>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7" name="Rectangle 31"/>
          <p:cNvSpPr>
            <a:spLocks noChangeArrowheads="1"/>
          </p:cNvSpPr>
          <p:nvPr/>
        </p:nvSpPr>
        <p:spPr bwMode="auto">
          <a:xfrm>
            <a:off x="7189788" y="2759075"/>
            <a:ext cx="13954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31" tIns="43685" rIns="88931" bIns="43685">
            <a:spAutoFit/>
          </a:bodyPr>
          <a:lstStyle/>
          <a:p>
            <a:pPr algn="ctr" defTabSz="898525" eaLnBrk="0" fontAlgn="base" hangingPunct="0">
              <a:spcBef>
                <a:spcPct val="0"/>
              </a:spcBef>
              <a:spcAft>
                <a:spcPct val="0"/>
              </a:spcAft>
            </a:pPr>
            <a:r>
              <a:rPr lang="en-US" sz="1200" b="1">
                <a:solidFill>
                  <a:srgbClr val="000000"/>
                </a:solidFill>
                <a:latin typeface="New York" charset="0"/>
                <a:ea typeface="MS PGothic" charset="0"/>
                <a:cs typeface="MS PGothic" charset="0"/>
              </a:rPr>
              <a:t>INNOVATION &amp; TECHNICAL ADVANCES</a:t>
            </a:r>
          </a:p>
        </p:txBody>
      </p:sp>
      <p:sp>
        <p:nvSpPr>
          <p:cNvPr id="50208" name="Line 32"/>
          <p:cNvSpPr>
            <a:spLocks noChangeShapeType="1"/>
          </p:cNvSpPr>
          <p:nvPr/>
        </p:nvSpPr>
        <p:spPr bwMode="auto">
          <a:xfrm flipV="1">
            <a:off x="6000750" y="2889250"/>
            <a:ext cx="973138" cy="1622425"/>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09" name="Line 33"/>
          <p:cNvSpPr>
            <a:spLocks noChangeShapeType="1"/>
          </p:cNvSpPr>
          <p:nvPr/>
        </p:nvSpPr>
        <p:spPr bwMode="auto">
          <a:xfrm flipV="1">
            <a:off x="6016625" y="4100513"/>
            <a:ext cx="1566863" cy="581025"/>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10" name="Line 34"/>
          <p:cNvSpPr>
            <a:spLocks noChangeShapeType="1"/>
          </p:cNvSpPr>
          <p:nvPr/>
        </p:nvSpPr>
        <p:spPr bwMode="auto">
          <a:xfrm>
            <a:off x="6016625" y="4894263"/>
            <a:ext cx="658813" cy="76200"/>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Times" charset="0"/>
              <a:ea typeface="MS PGothic" charset="0"/>
              <a:cs typeface="MS PGothic" charset="0"/>
            </a:endParaRPr>
          </a:p>
        </p:txBody>
      </p:sp>
      <p:sp>
        <p:nvSpPr>
          <p:cNvPr id="50211" name="Text Box 35"/>
          <p:cNvSpPr txBox="1">
            <a:spLocks noChangeArrowheads="1"/>
          </p:cNvSpPr>
          <p:nvPr/>
        </p:nvSpPr>
        <p:spPr bwMode="auto">
          <a:xfrm>
            <a:off x="304800" y="5715000"/>
            <a:ext cx="8666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pPr>
            <a:r>
              <a:rPr lang="en-US" b="1" dirty="0">
                <a:solidFill>
                  <a:srgbClr val="FF0000"/>
                </a:solidFill>
              </a:rPr>
              <a:t>Examples:  IBM, </a:t>
            </a:r>
            <a:r>
              <a:rPr lang="en-US" b="1" dirty="0" smtClean="0">
                <a:solidFill>
                  <a:srgbClr val="FF0000"/>
                </a:solidFill>
              </a:rPr>
              <a:t>GM, Citibank, Google</a:t>
            </a:r>
            <a:r>
              <a:rPr lang="en-US" b="1" dirty="0">
                <a:solidFill>
                  <a:srgbClr val="FF0000"/>
                </a:solidFill>
              </a:rPr>
              <a:t>, Apple, </a:t>
            </a:r>
            <a:r>
              <a:rPr lang="en-US" b="1" dirty="0" smtClean="0">
                <a:solidFill>
                  <a:srgbClr val="FF0000"/>
                </a:solidFill>
              </a:rPr>
              <a:t>Disney, Comcast</a:t>
            </a:r>
            <a:endParaRPr lang="en-US" b="1" dirty="0">
              <a:solidFill>
                <a:srgbClr val="FF0000"/>
              </a:solidFill>
            </a:endParaRPr>
          </a:p>
        </p:txBody>
      </p:sp>
    </p:spTree>
    <p:extLst>
      <p:ext uri="{BB962C8B-B14F-4D97-AF65-F5344CB8AC3E}">
        <p14:creationId xmlns:p14="http://schemas.microsoft.com/office/powerpoint/2010/main" val="3488041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202138"/>
            <a:ext cx="2743200" cy="3807102"/>
          </a:xfrm>
          <a:prstGeom prst="rect">
            <a:avLst/>
          </a:prstGeom>
        </p:spPr>
      </p:pic>
      <p:pic>
        <p:nvPicPr>
          <p:cNvPr id="5" name="Picture 4"/>
          <p:cNvPicPr>
            <a:picLocks noChangeAspect="1"/>
          </p:cNvPicPr>
          <p:nvPr/>
        </p:nvPicPr>
        <p:blipFill>
          <a:blip r:embed="rId3"/>
          <a:stretch>
            <a:fillRect/>
          </a:stretch>
        </p:blipFill>
        <p:spPr>
          <a:xfrm>
            <a:off x="1955800" y="2082800"/>
            <a:ext cx="3213100" cy="4648200"/>
          </a:xfrm>
          <a:prstGeom prst="rect">
            <a:avLst/>
          </a:prstGeom>
        </p:spPr>
      </p:pic>
    </p:spTree>
    <p:extLst>
      <p:ext uri="{BB962C8B-B14F-4D97-AF65-F5344CB8AC3E}">
        <p14:creationId xmlns:p14="http://schemas.microsoft.com/office/powerpoint/2010/main" val="17680650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30382E-8663-384E-8392-D89DCD779536}" type="slidenum">
              <a:rPr lang="en-US" sz="1200">
                <a:solidFill>
                  <a:srgbClr val="898989"/>
                </a:solidFill>
                <a:latin typeface="Calibri" charset="0"/>
              </a:rPr>
              <a:pPr eaLnBrk="1" hangingPunct="1"/>
              <a:t>30</a:t>
            </a:fld>
            <a:endParaRPr lang="en-US" sz="1200">
              <a:solidFill>
                <a:srgbClr val="898989"/>
              </a:solidFill>
              <a:latin typeface="Calibri" charset="0"/>
            </a:endParaRPr>
          </a:p>
        </p:txBody>
      </p:sp>
      <p:sp>
        <p:nvSpPr>
          <p:cNvPr id="2" name="TextBox 1"/>
          <p:cNvSpPr txBox="1"/>
          <p:nvPr/>
        </p:nvSpPr>
        <p:spPr>
          <a:xfrm>
            <a:off x="237390" y="776846"/>
            <a:ext cx="8843037" cy="5632310"/>
          </a:xfrm>
          <a:prstGeom prst="rect">
            <a:avLst/>
          </a:prstGeom>
          <a:noFill/>
        </p:spPr>
        <p:txBody>
          <a:bodyPr wrap="square" rtlCol="0">
            <a:spAutoFit/>
          </a:bodyPr>
          <a:lstStyle/>
          <a:p>
            <a:endParaRPr lang="en-US" sz="2400" b="1" dirty="0"/>
          </a:p>
          <a:p>
            <a:pPr marL="457200" indent="-457200">
              <a:buAutoNum type="arabicPeriod"/>
            </a:pPr>
            <a:r>
              <a:rPr lang="en-US" sz="2400" b="1" dirty="0" smtClean="0"/>
              <a:t>Sports and the Media (especially TV) have a very lucrative, </a:t>
            </a:r>
          </a:p>
          <a:p>
            <a:r>
              <a:rPr lang="en-US" sz="2400" b="1" dirty="0" smtClean="0"/>
              <a:t>      successful relationship. ESPN </a:t>
            </a:r>
            <a:r>
              <a:rPr lang="en-US" sz="2400" b="1" dirty="0"/>
              <a:t>plays this game </a:t>
            </a:r>
            <a:r>
              <a:rPr lang="en-US" sz="2400" b="1" dirty="0" smtClean="0"/>
              <a:t>very well.</a:t>
            </a:r>
          </a:p>
          <a:p>
            <a:r>
              <a:rPr lang="en-US" sz="2400" b="1" dirty="0"/>
              <a:t>	</a:t>
            </a:r>
            <a:r>
              <a:rPr lang="en-US" sz="2400" b="1" dirty="0" smtClean="0"/>
              <a:t>(e.g., College Football)</a:t>
            </a:r>
            <a:endParaRPr lang="en-US" sz="2400" b="1" dirty="0"/>
          </a:p>
          <a:p>
            <a:r>
              <a:rPr lang="en-US" sz="2400" b="1" dirty="0" smtClean="0"/>
              <a:t>    </a:t>
            </a:r>
            <a:endParaRPr lang="en-US" sz="2400" b="1" dirty="0"/>
          </a:p>
          <a:p>
            <a:pPr marL="342900" indent="-342900">
              <a:buAutoNum type="arabicPeriod" startAt="2"/>
            </a:pPr>
            <a:r>
              <a:rPr lang="en-US" sz="2400" b="1" dirty="0" smtClean="0"/>
              <a:t>Traditional sports media revenue streams have some protection (from Internet disruptions) that music, news, and books did not have.  (Time shifting value: negative vs. positive)</a:t>
            </a:r>
          </a:p>
          <a:p>
            <a:endParaRPr lang="en-US" sz="2400" b="1" dirty="0" smtClean="0"/>
          </a:p>
          <a:p>
            <a:pPr marL="342900" indent="-342900">
              <a:buAutoNum type="arabicPeriod" startAt="2"/>
            </a:pPr>
            <a:r>
              <a:rPr lang="en-US" sz="2400" b="1" dirty="0" smtClean="0"/>
              <a:t>Nevertheless, even if the masses do not flock to pirated/free sports content in the web, the Internet may still undermine the traditional sports value chain by disrupting all other content that sports programming is bundled with.  </a:t>
            </a:r>
          </a:p>
          <a:p>
            <a:endParaRPr lang="en-US" sz="2400" b="1" dirty="0" smtClean="0"/>
          </a:p>
          <a:p>
            <a:pPr marL="342900" indent="-342900">
              <a:buAutoNum type="arabicPeriod" startAt="2"/>
            </a:pPr>
            <a:r>
              <a:rPr lang="en-US" sz="2400" b="1" dirty="0" smtClean="0"/>
              <a:t>What might the next stage/end game look like?</a:t>
            </a:r>
          </a:p>
        </p:txBody>
      </p:sp>
      <p:sp>
        <p:nvSpPr>
          <p:cNvPr id="3" name="TextBox 2"/>
          <p:cNvSpPr txBox="1"/>
          <p:nvPr/>
        </p:nvSpPr>
        <p:spPr>
          <a:xfrm>
            <a:off x="1501063" y="117408"/>
            <a:ext cx="4823519" cy="923330"/>
          </a:xfrm>
          <a:prstGeom prst="rect">
            <a:avLst/>
          </a:prstGeom>
          <a:noFill/>
        </p:spPr>
        <p:txBody>
          <a:bodyPr wrap="none" rtlCol="0">
            <a:spAutoFit/>
          </a:bodyPr>
          <a:lstStyle/>
          <a:p>
            <a:pPr algn="ctr"/>
            <a:r>
              <a:rPr lang="en-US" sz="5400" b="1" dirty="0" smtClean="0">
                <a:solidFill>
                  <a:srgbClr val="FF0000"/>
                </a:solidFill>
                <a:latin typeface="Arial Narrow"/>
                <a:cs typeface="Arial Narrow"/>
              </a:rPr>
              <a:t>Sport$ Dynamic$</a:t>
            </a:r>
            <a:endParaRPr lang="en-US" sz="5400" b="1" dirty="0">
              <a:solidFill>
                <a:srgbClr val="FF0000"/>
              </a:solidFill>
              <a:latin typeface="Arial Narrow"/>
              <a:cs typeface="Arial Narrow"/>
            </a:endParaRPr>
          </a:p>
        </p:txBody>
      </p:sp>
    </p:spTree>
    <p:extLst>
      <p:ext uri="{BB962C8B-B14F-4D97-AF65-F5344CB8AC3E}">
        <p14:creationId xmlns:p14="http://schemas.microsoft.com/office/powerpoint/2010/main" val="27761630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30382E-8663-384E-8392-D89DCD779536}" type="slidenum">
              <a:rPr lang="en-US" sz="1200">
                <a:solidFill>
                  <a:srgbClr val="898989"/>
                </a:solidFill>
                <a:latin typeface="Calibri" charset="0"/>
              </a:rPr>
              <a:pPr eaLnBrk="1" hangingPunct="1"/>
              <a:t>31</a:t>
            </a:fld>
            <a:endParaRPr lang="en-US" sz="1200">
              <a:solidFill>
                <a:srgbClr val="898989"/>
              </a:solidFill>
              <a:latin typeface="Calibri" charset="0"/>
            </a:endParaRPr>
          </a:p>
        </p:txBody>
      </p:sp>
      <p:sp>
        <p:nvSpPr>
          <p:cNvPr id="2" name="TextBox 1"/>
          <p:cNvSpPr txBox="1"/>
          <p:nvPr/>
        </p:nvSpPr>
        <p:spPr>
          <a:xfrm>
            <a:off x="1013835" y="2291872"/>
            <a:ext cx="5002322" cy="2800767"/>
          </a:xfrm>
          <a:prstGeom prst="rect">
            <a:avLst/>
          </a:prstGeom>
          <a:noFill/>
        </p:spPr>
        <p:txBody>
          <a:bodyPr wrap="square" rtlCol="0">
            <a:spAutoFit/>
          </a:bodyPr>
          <a:lstStyle/>
          <a:p>
            <a:pPr algn="ctr"/>
            <a:r>
              <a:rPr lang="en-US" sz="8800" b="1" dirty="0" smtClean="0"/>
              <a:t>Backup </a:t>
            </a:r>
          </a:p>
          <a:p>
            <a:pPr algn="ctr"/>
            <a:r>
              <a:rPr lang="en-US" sz="8800" b="1" dirty="0" smtClean="0"/>
              <a:t>Slides</a:t>
            </a:r>
          </a:p>
        </p:txBody>
      </p:sp>
    </p:spTree>
    <p:extLst>
      <p:ext uri="{BB962C8B-B14F-4D97-AF65-F5344CB8AC3E}">
        <p14:creationId xmlns:p14="http://schemas.microsoft.com/office/powerpoint/2010/main" val="24698768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30382E-8663-384E-8392-D89DCD779536}" type="slidenum">
              <a:rPr lang="en-US" sz="1200">
                <a:solidFill>
                  <a:srgbClr val="898989"/>
                </a:solidFill>
                <a:latin typeface="Calibri" charset="0"/>
              </a:rPr>
              <a:pPr eaLnBrk="1" hangingPunct="1"/>
              <a:t>32</a:t>
            </a:fld>
            <a:endParaRPr lang="en-US" sz="1200">
              <a:solidFill>
                <a:srgbClr val="898989"/>
              </a:solidFill>
              <a:latin typeface="Calibri" charset="0"/>
            </a:endParaRPr>
          </a:p>
        </p:txBody>
      </p:sp>
      <p:sp>
        <p:nvSpPr>
          <p:cNvPr id="2" name="TextBox 1"/>
          <p:cNvSpPr txBox="1"/>
          <p:nvPr/>
        </p:nvSpPr>
        <p:spPr>
          <a:xfrm>
            <a:off x="237390" y="886849"/>
            <a:ext cx="8843037" cy="5693867"/>
          </a:xfrm>
          <a:prstGeom prst="rect">
            <a:avLst/>
          </a:prstGeom>
          <a:noFill/>
        </p:spPr>
        <p:txBody>
          <a:bodyPr wrap="square" rtlCol="0">
            <a:spAutoFit/>
          </a:bodyPr>
          <a:lstStyle/>
          <a:p>
            <a:r>
              <a:rPr lang="en-US" sz="2600" b="1" dirty="0" smtClean="0"/>
              <a:t>0.  Value Chains are Dynamic; Media </a:t>
            </a:r>
            <a:r>
              <a:rPr lang="en-US" sz="2600" b="1" dirty="0" err="1" smtClean="0"/>
              <a:t>clockspeeds</a:t>
            </a:r>
            <a:r>
              <a:rPr lang="en-US" sz="2600" b="1" dirty="0" smtClean="0"/>
              <a:t> are high.</a:t>
            </a:r>
            <a:endParaRPr lang="en-US" sz="2600" b="1" dirty="0"/>
          </a:p>
          <a:p>
            <a:pPr marL="457200" indent="-457200">
              <a:buAutoNum type="arabicPeriod"/>
            </a:pPr>
            <a:endParaRPr lang="en-US" sz="2600" b="1" dirty="0" smtClean="0"/>
          </a:p>
          <a:p>
            <a:pPr marL="457200" indent="-457200">
              <a:buAutoNum type="arabicPeriod"/>
            </a:pPr>
            <a:r>
              <a:rPr lang="en-US" sz="2600" b="1" dirty="0" smtClean="0"/>
              <a:t>Sports and the Media (especially TV) have a very lucrative, </a:t>
            </a:r>
          </a:p>
          <a:p>
            <a:r>
              <a:rPr lang="en-US" sz="2600" b="1" dirty="0" smtClean="0"/>
              <a:t>      successful relationship. ESPN </a:t>
            </a:r>
            <a:r>
              <a:rPr lang="en-US" sz="2600" b="1" dirty="0"/>
              <a:t>plays this game </a:t>
            </a:r>
            <a:r>
              <a:rPr lang="en-US" sz="2600" b="1" dirty="0" smtClean="0"/>
              <a:t>very well.</a:t>
            </a:r>
            <a:endParaRPr lang="en-US" sz="2600" b="1" dirty="0"/>
          </a:p>
          <a:p>
            <a:r>
              <a:rPr lang="en-US" sz="2600" b="1" dirty="0" smtClean="0"/>
              <a:t>    </a:t>
            </a:r>
            <a:endParaRPr lang="en-US" sz="2600" b="1" dirty="0"/>
          </a:p>
          <a:p>
            <a:pPr marL="342900" indent="-342900">
              <a:buAutoNum type="arabicPeriod" startAt="2"/>
            </a:pPr>
            <a:r>
              <a:rPr lang="en-US" sz="2600" b="1" dirty="0" smtClean="0"/>
              <a:t>Traditional media revenue streams have some protection (from Internet disruptions) that music, news, and books did not have.  (Time shifting value: negative vs. positive)</a:t>
            </a:r>
          </a:p>
          <a:p>
            <a:pPr marL="342900" indent="-342900">
              <a:buAutoNum type="arabicPeriod" startAt="2"/>
            </a:pPr>
            <a:endParaRPr lang="en-US" sz="2600" b="1" dirty="0"/>
          </a:p>
          <a:p>
            <a:pPr marL="342900" indent="-342900">
              <a:buAutoNum type="arabicPeriod" startAt="2"/>
            </a:pPr>
            <a:r>
              <a:rPr lang="en-US" sz="2600" b="1" dirty="0"/>
              <a:t> </a:t>
            </a:r>
            <a:r>
              <a:rPr lang="en-US" sz="2600" b="1" dirty="0" smtClean="0"/>
              <a:t>Even if the masses do not flock to pirated/free sports content in the web, the Internet may still undermine the traditional sports value chain by disrupting all other content that sports programming is bundled with.  </a:t>
            </a:r>
          </a:p>
          <a:p>
            <a:pPr marL="342900" indent="-342900">
              <a:buAutoNum type="arabicPeriod" startAt="2"/>
            </a:pPr>
            <a:endParaRPr lang="en-US" sz="2600" b="1" dirty="0"/>
          </a:p>
        </p:txBody>
      </p:sp>
      <p:sp>
        <p:nvSpPr>
          <p:cNvPr id="3" name="TextBox 2"/>
          <p:cNvSpPr txBox="1"/>
          <p:nvPr/>
        </p:nvSpPr>
        <p:spPr>
          <a:xfrm>
            <a:off x="1107071" y="117408"/>
            <a:ext cx="5611507" cy="769441"/>
          </a:xfrm>
          <a:prstGeom prst="rect">
            <a:avLst/>
          </a:prstGeom>
          <a:noFill/>
        </p:spPr>
        <p:txBody>
          <a:bodyPr wrap="none" rtlCol="0">
            <a:spAutoFit/>
          </a:bodyPr>
          <a:lstStyle/>
          <a:p>
            <a:pPr algn="ctr"/>
            <a:r>
              <a:rPr lang="en-US" sz="4400" b="1" dirty="0" smtClean="0">
                <a:solidFill>
                  <a:srgbClr val="FF0000"/>
                </a:solidFill>
              </a:rPr>
              <a:t>Hypotheses/Assertions</a:t>
            </a:r>
            <a:endParaRPr lang="en-US" sz="4400" b="1" dirty="0">
              <a:solidFill>
                <a:srgbClr val="FF0000"/>
              </a:solidFill>
            </a:endParaRPr>
          </a:p>
        </p:txBody>
      </p:sp>
    </p:spTree>
    <p:extLst>
      <p:ext uri="{BB962C8B-B14F-4D97-AF65-F5344CB8AC3E}">
        <p14:creationId xmlns:p14="http://schemas.microsoft.com/office/powerpoint/2010/main" val="27439779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
          <p:cNvSpPr txBox="1">
            <a:spLocks noChangeArrowheads="1"/>
          </p:cNvSpPr>
          <p:nvPr/>
        </p:nvSpPr>
        <p:spPr bwMode="auto">
          <a:xfrm>
            <a:off x="927100" y="2286000"/>
            <a:ext cx="2662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3200" b="1" smtClean="0">
                <a:solidFill>
                  <a:srgbClr val="000000"/>
                </a:solidFill>
              </a:rPr>
              <a:t>Value of NFL</a:t>
            </a:r>
          </a:p>
        </p:txBody>
      </p:sp>
      <p:sp>
        <p:nvSpPr>
          <p:cNvPr id="17410" name="TextBox 3"/>
          <p:cNvSpPr txBox="1">
            <a:spLocks noChangeArrowheads="1"/>
          </p:cNvSpPr>
          <p:nvPr/>
        </p:nvSpPr>
        <p:spPr bwMode="auto">
          <a:xfrm>
            <a:off x="5715000" y="1981200"/>
            <a:ext cx="2876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3200" b="1" smtClean="0">
                <a:solidFill>
                  <a:srgbClr val="000000"/>
                </a:solidFill>
              </a:rPr>
              <a:t>Value of NFL</a:t>
            </a:r>
          </a:p>
          <a:p>
            <a:pPr eaLnBrk="0" fontAlgn="base" hangingPunct="0">
              <a:spcBef>
                <a:spcPct val="0"/>
              </a:spcBef>
              <a:spcAft>
                <a:spcPct val="0"/>
              </a:spcAft>
            </a:pPr>
            <a:r>
              <a:rPr lang="en-US" sz="3200" b="1" smtClean="0">
                <a:solidFill>
                  <a:srgbClr val="000000"/>
                </a:solidFill>
              </a:rPr>
              <a:t> broadcasters</a:t>
            </a:r>
          </a:p>
        </p:txBody>
      </p:sp>
      <p:sp>
        <p:nvSpPr>
          <p:cNvPr id="5" name="Arc 4"/>
          <p:cNvSpPr/>
          <p:nvPr/>
        </p:nvSpPr>
        <p:spPr bwMode="auto">
          <a:xfrm>
            <a:off x="1905000" y="685800"/>
            <a:ext cx="4953000" cy="2438400"/>
          </a:xfrm>
          <a:prstGeom prst="arc">
            <a:avLst>
              <a:gd name="adj1" fmla="val 10800000"/>
              <a:gd name="adj2" fmla="val 0"/>
            </a:avLst>
          </a:prstGeom>
          <a:noFill/>
          <a:ln w="76200" cap="flat" cmpd="sng" algn="ctr">
            <a:solidFill>
              <a:srgbClr val="FF0514"/>
            </a:solidFill>
            <a:prstDash val="solid"/>
            <a:round/>
            <a:headEnd type="none" w="med" len="med"/>
            <a:tailEnd type="triangle" w="med" len="med"/>
          </a:ln>
          <a:effectLst/>
        </p:spPr>
        <p:txBody>
          <a:bodyPr/>
          <a:lstStyle/>
          <a:p>
            <a:pPr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sp>
        <p:nvSpPr>
          <p:cNvPr id="6" name="Arc 5"/>
          <p:cNvSpPr/>
          <p:nvPr/>
        </p:nvSpPr>
        <p:spPr bwMode="auto">
          <a:xfrm flipH="1" flipV="1">
            <a:off x="1981200" y="2057400"/>
            <a:ext cx="4953000" cy="2286000"/>
          </a:xfrm>
          <a:prstGeom prst="arc">
            <a:avLst>
              <a:gd name="adj1" fmla="val 10800000"/>
              <a:gd name="adj2" fmla="val 0"/>
            </a:avLst>
          </a:prstGeom>
          <a:noFill/>
          <a:ln w="76200" cap="flat" cmpd="sng" algn="ctr">
            <a:solidFill>
              <a:srgbClr val="FF0514"/>
            </a:solidFill>
            <a:prstDash val="solid"/>
            <a:round/>
            <a:headEnd type="none" w="med" len="med"/>
            <a:tailEnd type="triangle" w="med" len="med"/>
          </a:ln>
          <a:effectLst/>
        </p:spPr>
        <p:txBody>
          <a:bodyPr/>
          <a:lstStyle/>
          <a:p>
            <a:pPr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82442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p:cNvSpPr txBox="1">
            <a:spLocks noChangeArrowheads="1"/>
          </p:cNvSpPr>
          <p:nvPr/>
        </p:nvSpPr>
        <p:spPr bwMode="auto">
          <a:xfrm>
            <a:off x="381000" y="228600"/>
            <a:ext cx="85344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Over the past dozen years, to feed its unending appetite for </a:t>
            </a:r>
            <a:r>
              <a:rPr lang="en-US" b="1" dirty="0" smtClean="0"/>
              <a:t>live football</a:t>
            </a:r>
            <a:r>
              <a:rPr lang="en-US" b="1" dirty="0"/>
              <a:t>, ESPN has made </a:t>
            </a:r>
            <a:r>
              <a:rPr lang="en-US" b="1" dirty="0" smtClean="0"/>
              <a:t>Louisville Cardinals </a:t>
            </a:r>
            <a:r>
              <a:rPr lang="en-US" b="1" dirty="0"/>
              <a:t>midweek games a mainstay in prime time. In turn, Louisville has made exposure on</a:t>
            </a:r>
          </a:p>
          <a:p>
            <a:r>
              <a:rPr lang="en-US" b="1" dirty="0"/>
              <a:t>ESPN the centerpiece of a campaign to rise above its commuter-school roots and become </a:t>
            </a:r>
            <a:r>
              <a:rPr lang="en-US" b="1" dirty="0" smtClean="0"/>
              <a:t>a powerhouse </a:t>
            </a:r>
            <a:r>
              <a:rPr lang="en-US" b="1" dirty="0"/>
              <a:t>in college sports.</a:t>
            </a:r>
          </a:p>
          <a:p>
            <a:r>
              <a:rPr lang="en-US" b="1" dirty="0"/>
              <a:t>“If it wasn’t for ESPN, we would be a fraction of what we are today,” Tom </a:t>
            </a:r>
            <a:r>
              <a:rPr lang="en-US" b="1" dirty="0" err="1"/>
              <a:t>Jurich</a:t>
            </a:r>
            <a:r>
              <a:rPr lang="en-US" b="1" dirty="0"/>
              <a:t>, </a:t>
            </a:r>
            <a:r>
              <a:rPr lang="en-US" b="1" dirty="0" smtClean="0"/>
              <a:t>Louisville’s longtime </a:t>
            </a:r>
            <a:r>
              <a:rPr lang="en-US" b="1" dirty="0"/>
              <a:t>athletic director, said in an interview in his office on April 1 as the university savored </a:t>
            </a:r>
            <a:r>
              <a:rPr lang="en-US" b="1" dirty="0" smtClean="0"/>
              <a:t>its latest </a:t>
            </a:r>
            <a:r>
              <a:rPr lang="en-US" b="1" dirty="0"/>
              <a:t>basketball success: the men’s and women’s teams were each on the way to the Final </a:t>
            </a:r>
            <a:r>
              <a:rPr lang="en-US" b="1" dirty="0" smtClean="0"/>
              <a:t>Four.  The </a:t>
            </a:r>
            <a:r>
              <a:rPr lang="en-US" b="1" dirty="0"/>
              <a:t>men went on to win the N.C.A.A. title</a:t>
            </a:r>
            <a:r>
              <a:rPr lang="en-US" b="1" dirty="0" smtClean="0"/>
              <a:t>.</a:t>
            </a:r>
          </a:p>
          <a:p>
            <a:endParaRPr lang="en-US" sz="2000" b="1" dirty="0">
              <a:solidFill>
                <a:srgbClr val="000000"/>
              </a:solidFill>
            </a:endParaRPr>
          </a:p>
          <a:p>
            <a:endParaRPr lang="en-US" sz="2000" b="1" dirty="0" smtClean="0">
              <a:solidFill>
                <a:srgbClr val="000000"/>
              </a:solidFill>
            </a:endParaRPr>
          </a:p>
          <a:p>
            <a:pPr eaLnBrk="0" fontAlgn="base" hangingPunct="0">
              <a:spcBef>
                <a:spcPct val="0"/>
              </a:spcBef>
              <a:spcAft>
                <a:spcPct val="0"/>
              </a:spcAft>
            </a:pPr>
            <a:r>
              <a:rPr lang="en-US" sz="1800" b="1" dirty="0" smtClean="0">
                <a:solidFill>
                  <a:srgbClr val="0000FF"/>
                </a:solidFill>
              </a:rPr>
              <a:t>“</a:t>
            </a:r>
            <a:r>
              <a:rPr lang="en-US" altLang="ja-JP" sz="1800" dirty="0" smtClean="0">
                <a:solidFill>
                  <a:srgbClr val="0000FF"/>
                </a:solidFill>
              </a:rPr>
              <a:t>At Louisville, Athletic Boom Is Rooted in ESPN Partnership</a:t>
            </a:r>
            <a:r>
              <a:rPr lang="en-US" altLang="ja-JP" sz="1800" b="1" dirty="0" smtClean="0">
                <a:solidFill>
                  <a:srgbClr val="0000FF"/>
                </a:solidFill>
              </a:rPr>
              <a:t>,</a:t>
            </a:r>
            <a:r>
              <a:rPr lang="en-US" sz="1800" b="1" dirty="0" smtClean="0">
                <a:solidFill>
                  <a:srgbClr val="0000FF"/>
                </a:solidFill>
              </a:rPr>
              <a:t>”</a:t>
            </a:r>
            <a:r>
              <a:rPr lang="en-US" altLang="ja-JP" sz="1800" b="1" dirty="0" smtClean="0">
                <a:solidFill>
                  <a:srgbClr val="0000FF"/>
                </a:solidFill>
              </a:rPr>
              <a:t> New York Times By JAMES ANDREW MILLER,  , STEVE EDER and RICHARD SANDOMIR, AUGUST 25,  2013</a:t>
            </a:r>
          </a:p>
        </p:txBody>
      </p:sp>
    </p:spTree>
    <p:extLst>
      <p:ext uri="{BB962C8B-B14F-4D97-AF65-F5344CB8AC3E}">
        <p14:creationId xmlns:p14="http://schemas.microsoft.com/office/powerpoint/2010/main" val="167204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2"/>
          <p:cNvSpPr txBox="1">
            <a:spLocks noChangeArrowheads="1"/>
          </p:cNvSpPr>
          <p:nvPr/>
        </p:nvSpPr>
        <p:spPr bwMode="auto">
          <a:xfrm>
            <a:off x="88900" y="228600"/>
            <a:ext cx="8890000" cy="667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fontAlgn="base" hangingPunct="0">
              <a:spcBef>
                <a:spcPct val="0"/>
              </a:spcBef>
              <a:spcAft>
                <a:spcPct val="0"/>
              </a:spcAft>
            </a:pPr>
            <a:r>
              <a:rPr lang="en-US" sz="2000" b="1" dirty="0" smtClean="0">
                <a:solidFill>
                  <a:srgbClr val="000000"/>
                </a:solidFill>
              </a:rPr>
              <a:t>“We became America’s team at midweek, ” Mr. </a:t>
            </a:r>
            <a:r>
              <a:rPr lang="en-US" sz="2000" b="1" dirty="0" err="1" smtClean="0">
                <a:solidFill>
                  <a:srgbClr val="000000"/>
                </a:solidFill>
              </a:rPr>
              <a:t>Jurich</a:t>
            </a:r>
            <a:r>
              <a:rPr lang="en-US" sz="2000" b="1" dirty="0" smtClean="0">
                <a:solidFill>
                  <a:srgbClr val="000000"/>
                </a:solidFill>
              </a:rPr>
              <a:t> said., That familiarity also created a far wider,  and deeper,  pool of recruits. “All of a sudden we were able to recruit the Deion Branches and Elvis </a:t>
            </a:r>
            <a:r>
              <a:rPr lang="en-US" sz="2000" b="1" dirty="0" err="1" smtClean="0">
                <a:solidFill>
                  <a:srgbClr val="000000"/>
                </a:solidFill>
              </a:rPr>
              <a:t>Dumervils</a:t>
            </a:r>
            <a:r>
              <a:rPr lang="en-US" sz="2000" b="1" dirty="0" smtClean="0">
                <a:solidFill>
                  <a:srgbClr val="000000"/>
                </a:solidFill>
              </a:rPr>
              <a:t> and those types of guys, ” Mr. Smith said,  referring to two players he coached at Louisville who went on to the N.F.L., In 1999,  Stefan </a:t>
            </a:r>
            <a:r>
              <a:rPr lang="en-US" sz="2000" b="1" dirty="0" err="1" smtClean="0">
                <a:solidFill>
                  <a:srgbClr val="000000"/>
                </a:solidFill>
              </a:rPr>
              <a:t>LeFors</a:t>
            </a:r>
            <a:r>
              <a:rPr lang="en-US" sz="2000" b="1" dirty="0" smtClean="0">
                <a:solidFill>
                  <a:srgbClr val="000000"/>
                </a:solidFill>
              </a:rPr>
              <a:t>,  a high school quarterback in Louisiana,  saw the Cardinals play a wild overtime game against Army on ESPN and decided to send a tape of himself to the Louisville coaches.</a:t>
            </a:r>
          </a:p>
          <a:p>
            <a:pPr eaLnBrk="0" fontAlgn="base" hangingPunct="0">
              <a:spcBef>
                <a:spcPct val="0"/>
              </a:spcBef>
              <a:spcAft>
                <a:spcPct val="0"/>
              </a:spcAft>
            </a:pPr>
            <a:endParaRPr lang="en-US" sz="2000" b="1" dirty="0" smtClean="0">
              <a:solidFill>
                <a:srgbClr val="000000"/>
              </a:solidFill>
            </a:endParaRPr>
          </a:p>
          <a:p>
            <a:pPr eaLnBrk="0" fontAlgn="base" hangingPunct="0">
              <a:spcBef>
                <a:spcPct val="0"/>
              </a:spcBef>
              <a:spcAft>
                <a:spcPct val="0"/>
              </a:spcAft>
            </a:pPr>
            <a:r>
              <a:rPr lang="en-US" sz="2000" b="1" dirty="0" smtClean="0">
                <a:solidFill>
                  <a:srgbClr val="000000"/>
                </a:solidFill>
              </a:rPr>
              <a:t>A week later,  the Cardinals traveled to Rutgers for another Thursday night game. They lost in the closing moments,  but by season’s end,  the reversal was complete: in less than a decade,  Louisville had gone from near-winless obscurity to a 12-1 season,  including a conference championship and an Orange Bowl victory., Without question,  ESPN’s investment had paid off. The back-to-back November games still rank among the top 20 in total viewers for a college football game on ESPN. No longer did the network have to entreat schools to play on weeknights.</a:t>
            </a:r>
          </a:p>
          <a:p>
            <a:pPr eaLnBrk="0" fontAlgn="base" hangingPunct="0">
              <a:spcBef>
                <a:spcPct val="0"/>
              </a:spcBef>
              <a:spcAft>
                <a:spcPct val="0"/>
              </a:spcAft>
            </a:pPr>
            <a:endParaRPr lang="en-US" sz="2000" b="1" dirty="0" smtClean="0">
              <a:solidFill>
                <a:srgbClr val="000000"/>
              </a:solidFill>
            </a:endParaRPr>
          </a:p>
          <a:p>
            <a:pPr eaLnBrk="0" fontAlgn="base" hangingPunct="0">
              <a:spcBef>
                <a:spcPct val="0"/>
              </a:spcBef>
              <a:spcAft>
                <a:spcPct val="0"/>
              </a:spcAft>
            </a:pPr>
            <a:r>
              <a:rPr lang="en-US" sz="1600" b="1" dirty="0" smtClean="0">
                <a:solidFill>
                  <a:srgbClr val="000000"/>
                </a:solidFill>
              </a:rPr>
              <a:t>“</a:t>
            </a:r>
            <a:r>
              <a:rPr lang="en-US" altLang="ja-JP" sz="1600" dirty="0" smtClean="0">
                <a:solidFill>
                  <a:srgbClr val="000000"/>
                </a:solidFill>
              </a:rPr>
              <a:t>At Louisville, Athletic Boom Is Rooted in ESPN Partnership</a:t>
            </a:r>
            <a:r>
              <a:rPr lang="en-US" altLang="ja-JP" sz="1600" b="1" dirty="0" smtClean="0">
                <a:solidFill>
                  <a:srgbClr val="000000"/>
                </a:solidFill>
              </a:rPr>
              <a:t>,</a:t>
            </a:r>
            <a:r>
              <a:rPr lang="en-US" sz="1600" b="1" dirty="0" smtClean="0">
                <a:solidFill>
                  <a:srgbClr val="000000"/>
                </a:solidFill>
              </a:rPr>
              <a:t>”</a:t>
            </a:r>
            <a:r>
              <a:rPr lang="en-US" altLang="ja-JP" sz="1600" b="1" dirty="0" smtClean="0">
                <a:solidFill>
                  <a:srgbClr val="000000"/>
                </a:solidFill>
              </a:rPr>
              <a:t> New York Times By JAMES ANDREW MILLER,  , STEVE EDER and RICHARD SANDOMIR, AUGUST 25,  2013</a:t>
            </a:r>
          </a:p>
        </p:txBody>
      </p:sp>
    </p:spTree>
    <p:extLst>
      <p:ext uri="{BB962C8B-B14F-4D97-AF65-F5344CB8AC3E}">
        <p14:creationId xmlns:p14="http://schemas.microsoft.com/office/powerpoint/2010/main" val="1554572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Sidereel.com</a:t>
            </a:r>
            <a:endParaRPr lang="en-US" dirty="0" smtClean="0"/>
          </a:p>
          <a:p>
            <a:r>
              <a:rPr lang="en-US" dirty="0" smtClean="0"/>
              <a:t>Free-</a:t>
            </a:r>
            <a:r>
              <a:rPr lang="en-US" dirty="0" err="1" smtClean="0"/>
              <a:t>tv</a:t>
            </a:r>
            <a:r>
              <a:rPr lang="en-US" dirty="0" smtClean="0"/>
              <a:t>-video-</a:t>
            </a:r>
            <a:r>
              <a:rPr lang="en-US" dirty="0" err="1" smtClean="0"/>
              <a:t>online.me</a:t>
            </a:r>
            <a:endParaRPr lang="en-US" dirty="0"/>
          </a:p>
        </p:txBody>
      </p:sp>
    </p:spTree>
    <p:extLst>
      <p:ext uri="{BB962C8B-B14F-4D97-AF65-F5344CB8AC3E}">
        <p14:creationId xmlns:p14="http://schemas.microsoft.com/office/powerpoint/2010/main" val="98186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ESPN</a:t>
            </a:r>
            <a:endParaRPr lang="en-US" dirty="0"/>
          </a:p>
        </p:txBody>
      </p:sp>
      <p:sp>
        <p:nvSpPr>
          <p:cNvPr id="3" name="Content Placeholder 2"/>
          <p:cNvSpPr>
            <a:spLocks noGrp="1"/>
          </p:cNvSpPr>
          <p:nvPr>
            <p:ph idx="1"/>
          </p:nvPr>
        </p:nvSpPr>
        <p:spPr/>
        <p:txBody>
          <a:bodyPr>
            <a:normAutofit lnSpcReduction="10000"/>
          </a:bodyPr>
          <a:lstStyle/>
          <a:p>
            <a:r>
              <a:rPr lang="en-US" dirty="0" smtClean="0"/>
              <a:t>In 2013, over 100 million households pay for ESPN as part of their cable bundles, which earns the network $6 billion in subscriber fees. </a:t>
            </a:r>
            <a:endParaRPr lang="en-US" dirty="0"/>
          </a:p>
          <a:p>
            <a:pPr lvl="1"/>
            <a:r>
              <a:rPr lang="en-US" dirty="0" smtClean="0"/>
              <a:t>This makes is exceptionally valuable to its parent company, Disney</a:t>
            </a:r>
          </a:p>
          <a:p>
            <a:pPr lvl="1"/>
            <a:r>
              <a:rPr lang="en-US" dirty="0" smtClean="0"/>
              <a:t>“</a:t>
            </a:r>
            <a:r>
              <a:rPr lang="en-US" dirty="0"/>
              <a:t>To this day, the Walt Disney Company would not exist without ESPN. The protection of Mickey Mouse is ESPN.” </a:t>
            </a:r>
            <a:r>
              <a:rPr lang="en-US" dirty="0" smtClean="0"/>
              <a:t>- </a:t>
            </a:r>
            <a:r>
              <a:rPr lang="en-US" dirty="0"/>
              <a:t>Michael </a:t>
            </a:r>
            <a:r>
              <a:rPr lang="en-US" dirty="0" smtClean="0"/>
              <a:t>Eisner, former Disney Chief Executive (NYT, August 24, 2013)</a:t>
            </a:r>
          </a:p>
          <a:p>
            <a:r>
              <a:rPr lang="en-US" dirty="0" smtClean="0"/>
              <a:t>As a result, ESPN has significant control in setting the schedule for college football – contractually, it has the right to set </a:t>
            </a:r>
            <a:r>
              <a:rPr lang="en-US" dirty="0"/>
              <a:t>kickoff times and wait until 12 days before game </a:t>
            </a:r>
            <a:r>
              <a:rPr lang="en-US" dirty="0" smtClean="0"/>
              <a:t>day (or sometimes even 6) to tell the universities</a:t>
            </a:r>
          </a:p>
          <a:p>
            <a:pPr lvl="1"/>
            <a:r>
              <a:rPr lang="en-US" dirty="0" smtClean="0"/>
              <a:t>ESPN also created and owns the software that schedules games (</a:t>
            </a:r>
            <a:r>
              <a:rPr lang="en-US" dirty="0"/>
              <a:t>Pigskin Access Scheduling </a:t>
            </a:r>
            <a:r>
              <a:rPr lang="en-US" dirty="0" smtClean="0"/>
              <a:t>System) </a:t>
            </a:r>
            <a:endParaRPr lang="en-US" dirty="0"/>
          </a:p>
          <a:p>
            <a:pPr lvl="1"/>
            <a:endParaRPr lang="en-US" dirty="0"/>
          </a:p>
        </p:txBody>
      </p:sp>
    </p:spTree>
    <p:extLst>
      <p:ext uri="{BB962C8B-B14F-4D97-AF65-F5344CB8AC3E}">
        <p14:creationId xmlns:p14="http://schemas.microsoft.com/office/powerpoint/2010/main" val="30671246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ESPN – the kingmaker</a:t>
            </a:r>
            <a:endParaRPr lang="en-US" dirty="0"/>
          </a:p>
        </p:txBody>
      </p:sp>
      <p:sp>
        <p:nvSpPr>
          <p:cNvPr id="3" name="Content Placeholder 2"/>
          <p:cNvSpPr>
            <a:spLocks noGrp="1"/>
          </p:cNvSpPr>
          <p:nvPr>
            <p:ph idx="1"/>
          </p:nvPr>
        </p:nvSpPr>
        <p:spPr/>
        <p:txBody>
          <a:bodyPr/>
          <a:lstStyle/>
          <a:p>
            <a:r>
              <a:rPr lang="en-US" dirty="0" smtClean="0"/>
              <a:t>ESPN has spent over $10 billion on college football in the last 5 years, making </a:t>
            </a:r>
            <a:r>
              <a:rPr lang="en-US" dirty="0"/>
              <a:t>it </a:t>
            </a:r>
            <a:r>
              <a:rPr lang="en-US" dirty="0" smtClean="0"/>
              <a:t>“both puppet</a:t>
            </a:r>
            <a:r>
              <a:rPr lang="en-US" dirty="0"/>
              <a:t>-master and </a:t>
            </a:r>
            <a:r>
              <a:rPr lang="en-US" dirty="0" smtClean="0"/>
              <a:t>kingmaker” with control over “arranging </a:t>
            </a:r>
            <a:r>
              <a:rPr lang="en-US" dirty="0"/>
              <a:t>games, setting schedules and bestowing the gift of nationwide exposure on its chosen universities, players and coaches</a:t>
            </a:r>
            <a:r>
              <a:rPr lang="en-US" dirty="0" smtClean="0"/>
              <a:t>.” (NYT</a:t>
            </a:r>
            <a:r>
              <a:rPr lang="en-US" dirty="0"/>
              <a:t>, August </a:t>
            </a:r>
            <a:r>
              <a:rPr lang="en-US" dirty="0" smtClean="0"/>
              <a:t>24, 2013)</a:t>
            </a:r>
          </a:p>
          <a:p>
            <a:pPr>
              <a:spcBef>
                <a:spcPts val="1728"/>
              </a:spcBef>
            </a:pPr>
            <a:r>
              <a:rPr lang="en-US" dirty="0"/>
              <a:t>“The growth of the exposure to college football is directly related to ESPN’s increased involvement in </a:t>
            </a:r>
            <a:r>
              <a:rPr lang="en-US" dirty="0" smtClean="0"/>
              <a:t>it.” - </a:t>
            </a:r>
            <a:r>
              <a:rPr lang="en-US" dirty="0"/>
              <a:t>Bernie Machen, </a:t>
            </a:r>
            <a:r>
              <a:rPr lang="en-US" dirty="0" smtClean="0"/>
              <a:t>University </a:t>
            </a:r>
            <a:r>
              <a:rPr lang="en-US" dirty="0"/>
              <a:t>of </a:t>
            </a:r>
            <a:r>
              <a:rPr lang="en-US" dirty="0" smtClean="0"/>
              <a:t>Florida</a:t>
            </a:r>
            <a:r>
              <a:rPr lang="en-US" dirty="0"/>
              <a:t> </a:t>
            </a:r>
            <a:r>
              <a:rPr lang="en-US" dirty="0" smtClean="0"/>
              <a:t>President </a:t>
            </a:r>
            <a:r>
              <a:rPr lang="en-US" dirty="0"/>
              <a:t>(NYT, August 24, 2013</a:t>
            </a:r>
            <a:r>
              <a:rPr lang="en-US" dirty="0" smtClean="0"/>
              <a:t>)</a:t>
            </a:r>
          </a:p>
          <a:p>
            <a:pPr>
              <a:spcBef>
                <a:spcPts val="1728"/>
              </a:spcBef>
            </a:pPr>
            <a:r>
              <a:rPr lang="en-US" dirty="0" smtClean="0"/>
              <a:t>ESPN is far and away the largest network player in college football – it televises 9 times as many games as its next closest competitor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5716122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19 at 10.48.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7040"/>
            <a:ext cx="7328409" cy="5207361"/>
          </a:xfrm>
          <a:prstGeom prst="rect">
            <a:avLst/>
          </a:prstGeom>
        </p:spPr>
      </p:pic>
      <p:sp>
        <p:nvSpPr>
          <p:cNvPr id="6" name="TextBox 5"/>
          <p:cNvSpPr txBox="1"/>
          <p:nvPr/>
        </p:nvSpPr>
        <p:spPr>
          <a:xfrm>
            <a:off x="567489" y="6160548"/>
            <a:ext cx="7218120" cy="461665"/>
          </a:xfrm>
          <a:prstGeom prst="rect">
            <a:avLst/>
          </a:prstGeom>
          <a:noFill/>
        </p:spPr>
        <p:txBody>
          <a:bodyPr wrap="square" rtlCol="0">
            <a:spAutoFit/>
          </a:bodyPr>
          <a:lstStyle/>
          <a:p>
            <a:r>
              <a:rPr lang="en-US" sz="1200" dirty="0" smtClean="0"/>
              <a:t>Image source: Business Insider</a:t>
            </a:r>
            <a:r>
              <a:rPr lang="en-US" sz="1200" dirty="0"/>
              <a:t>, September 28, 2011. http://</a:t>
            </a:r>
            <a:r>
              <a:rPr lang="en-US" sz="1200" dirty="0" err="1"/>
              <a:t>www.businessinsider.com</a:t>
            </a:r>
            <a:r>
              <a:rPr lang="en-US" sz="1200" dirty="0"/>
              <a:t>/ncaa-college-football-programs-make-the-most-money-2011-9 </a:t>
            </a:r>
          </a:p>
        </p:txBody>
      </p:sp>
    </p:spTree>
    <p:extLst>
      <p:ext uri="{BB962C8B-B14F-4D97-AF65-F5344CB8AC3E}">
        <p14:creationId xmlns:p14="http://schemas.microsoft.com/office/powerpoint/2010/main" val="2055162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202138"/>
            <a:ext cx="2743200" cy="3807102"/>
          </a:xfrm>
          <a:prstGeom prst="rect">
            <a:avLst/>
          </a:prstGeom>
        </p:spPr>
      </p:pic>
      <p:pic>
        <p:nvPicPr>
          <p:cNvPr id="5" name="Picture 4"/>
          <p:cNvPicPr>
            <a:picLocks noChangeAspect="1"/>
          </p:cNvPicPr>
          <p:nvPr/>
        </p:nvPicPr>
        <p:blipFill>
          <a:blip r:embed="rId3"/>
          <a:stretch>
            <a:fillRect/>
          </a:stretch>
        </p:blipFill>
        <p:spPr>
          <a:xfrm>
            <a:off x="1955800" y="2082800"/>
            <a:ext cx="3213100" cy="4648200"/>
          </a:xfrm>
          <a:prstGeom prst="rect">
            <a:avLst/>
          </a:prstGeom>
        </p:spPr>
      </p:pic>
      <p:pic>
        <p:nvPicPr>
          <p:cNvPr id="6" name="Picture 5"/>
          <p:cNvPicPr>
            <a:picLocks noChangeAspect="1"/>
          </p:cNvPicPr>
          <p:nvPr/>
        </p:nvPicPr>
        <p:blipFill>
          <a:blip r:embed="rId4"/>
          <a:stretch>
            <a:fillRect/>
          </a:stretch>
        </p:blipFill>
        <p:spPr>
          <a:xfrm>
            <a:off x="4343233" y="317500"/>
            <a:ext cx="3149767" cy="3924300"/>
          </a:xfrm>
          <a:prstGeom prst="rect">
            <a:avLst/>
          </a:prstGeom>
        </p:spPr>
      </p:pic>
    </p:spTree>
    <p:extLst>
      <p:ext uri="{BB962C8B-B14F-4D97-AF65-F5344CB8AC3E}">
        <p14:creationId xmlns:p14="http://schemas.microsoft.com/office/powerpoint/2010/main" val="3053667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Louisville</a:t>
            </a:r>
            <a:endParaRPr lang="en-US" dirty="0"/>
          </a:p>
        </p:txBody>
      </p:sp>
      <p:sp>
        <p:nvSpPr>
          <p:cNvPr id="3" name="Content Placeholder 2"/>
          <p:cNvSpPr>
            <a:spLocks noGrp="1"/>
          </p:cNvSpPr>
          <p:nvPr>
            <p:ph idx="1"/>
          </p:nvPr>
        </p:nvSpPr>
        <p:spPr>
          <a:xfrm>
            <a:off x="243209" y="1600200"/>
            <a:ext cx="8052936" cy="4800600"/>
          </a:xfrm>
        </p:spPr>
        <p:txBody>
          <a:bodyPr/>
          <a:lstStyle/>
          <a:p>
            <a:r>
              <a:rPr lang="en-US" dirty="0" smtClean="0"/>
              <a:t>Since 1995 , “U</a:t>
            </a:r>
            <a:r>
              <a:rPr lang="en-US" dirty="0"/>
              <a:t>. of L. is on an upward trajectory,</a:t>
            </a:r>
            <a:r>
              <a:rPr lang="en-US" dirty="0" smtClean="0"/>
              <a:t>” (</a:t>
            </a:r>
            <a:r>
              <a:rPr lang="en-US" dirty="0"/>
              <a:t>James R. Ramsey, </a:t>
            </a:r>
            <a:r>
              <a:rPr lang="en-US" dirty="0" smtClean="0"/>
              <a:t>President of University of Louisville, </a:t>
            </a:r>
            <a:r>
              <a:rPr lang="en-US" dirty="0"/>
              <a:t>NYT, August 25, </a:t>
            </a:r>
            <a:r>
              <a:rPr lang="en-US" dirty="0" smtClean="0"/>
              <a:t>2013) due in large part to its partnership with ESPN </a:t>
            </a:r>
          </a:p>
          <a:p>
            <a:pPr lvl="1"/>
            <a:r>
              <a:rPr lang="en-US" dirty="0" smtClean="0"/>
              <a:t>“If it wasn’t for ESPN, we would be a fraction of what we are today.” – Tom Jurich (NYT, August 25, 2013)</a:t>
            </a:r>
          </a:p>
          <a:p>
            <a:r>
              <a:rPr lang="en-US" dirty="0" smtClean="0"/>
              <a:t>In 1995, John. W Shumaker became President of Louisville with the goal of taking the university to greater heights than it currently attained, and using the sports as the gateway to do so</a:t>
            </a:r>
          </a:p>
          <a:p>
            <a:r>
              <a:rPr lang="en-US" dirty="0" smtClean="0"/>
              <a:t>Essentially, “if </a:t>
            </a:r>
            <a:r>
              <a:rPr lang="en-US" dirty="0"/>
              <a:t>the athletic program took hold, Louisville could move to a bigger, better conference with a better television deal, putting the whole university — academics and athletics — on a wider national </a:t>
            </a:r>
            <a:r>
              <a:rPr lang="en-US" dirty="0" smtClean="0"/>
              <a:t>stage.” (</a:t>
            </a:r>
            <a:r>
              <a:rPr lang="en-US" dirty="0"/>
              <a:t>NYT, August 25, </a:t>
            </a:r>
            <a:r>
              <a:rPr lang="en-US" dirty="0" smtClean="0"/>
              <a:t>2013)</a:t>
            </a:r>
          </a:p>
          <a:p>
            <a:pPr marL="114300" indent="0">
              <a:buNone/>
            </a:pPr>
            <a:endParaRPr lang="en-US" dirty="0" smtClean="0"/>
          </a:p>
        </p:txBody>
      </p:sp>
    </p:spTree>
    <p:extLst>
      <p:ext uri="{BB962C8B-B14F-4D97-AF65-F5344CB8AC3E}">
        <p14:creationId xmlns:p14="http://schemas.microsoft.com/office/powerpoint/2010/main" val="37822879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Football – the lynchpin </a:t>
            </a:r>
            <a:endParaRPr lang="en-US" sz="4000" dirty="0"/>
          </a:p>
        </p:txBody>
      </p:sp>
      <p:sp>
        <p:nvSpPr>
          <p:cNvPr id="3" name="Content Placeholder 2"/>
          <p:cNvSpPr>
            <a:spLocks noGrp="1"/>
          </p:cNvSpPr>
          <p:nvPr>
            <p:ph idx="1"/>
          </p:nvPr>
        </p:nvSpPr>
        <p:spPr/>
        <p:txBody>
          <a:bodyPr/>
          <a:lstStyle/>
          <a:p>
            <a:r>
              <a:rPr lang="en-US" dirty="0" smtClean="0"/>
              <a:t>Football is the most profitable college sport – largest crowds, biggest sponsorship deals and the most rewarding television deals</a:t>
            </a:r>
          </a:p>
          <a:p>
            <a:r>
              <a:rPr lang="en-US" dirty="0" smtClean="0"/>
              <a:t>For a small handful of schools, football teams can make enough money to entirely subsidize the rest of the athletic department, and in some cases, even contribute to the rest of the university</a:t>
            </a:r>
          </a:p>
          <a:p>
            <a:r>
              <a:rPr lang="en-US" dirty="0" smtClean="0"/>
              <a:t>However, such rewards require sizeable investments from the universities</a:t>
            </a:r>
            <a:endParaRPr lang="en-US" dirty="0"/>
          </a:p>
        </p:txBody>
      </p:sp>
    </p:spTree>
    <p:extLst>
      <p:ext uri="{BB962C8B-B14F-4D97-AF65-F5344CB8AC3E}">
        <p14:creationId xmlns:p14="http://schemas.microsoft.com/office/powerpoint/2010/main" val="36692749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Louisville – investing in success</a:t>
            </a:r>
            <a:endParaRPr lang="en-US" sz="4000" dirty="0"/>
          </a:p>
        </p:txBody>
      </p:sp>
      <p:sp>
        <p:nvSpPr>
          <p:cNvPr id="3" name="Content Placeholder 2"/>
          <p:cNvSpPr>
            <a:spLocks noGrp="1"/>
          </p:cNvSpPr>
          <p:nvPr>
            <p:ph idx="1"/>
          </p:nvPr>
        </p:nvSpPr>
        <p:spPr/>
        <p:txBody>
          <a:bodyPr>
            <a:normAutofit/>
          </a:bodyPr>
          <a:lstStyle/>
          <a:p>
            <a:r>
              <a:rPr lang="en-US" dirty="0" smtClean="0"/>
              <a:t>The university invests </a:t>
            </a:r>
            <a:r>
              <a:rPr lang="en-US" dirty="0"/>
              <a:t>$63 million, 42,000-seat, state-of-the-art stadium </a:t>
            </a:r>
            <a:r>
              <a:rPr lang="en-US" dirty="0" smtClean="0"/>
              <a:t>which opened in 1997. </a:t>
            </a:r>
          </a:p>
          <a:p>
            <a:r>
              <a:rPr lang="en-US" dirty="0" smtClean="0"/>
              <a:t>Partners with ESPN to make their games </a:t>
            </a:r>
            <a:r>
              <a:rPr lang="en-US" dirty="0"/>
              <a:t>a mainstay in prime time. </a:t>
            </a:r>
            <a:endParaRPr lang="en-US" dirty="0" smtClean="0"/>
          </a:p>
          <a:p>
            <a:pPr lvl="1"/>
            <a:r>
              <a:rPr lang="en-US" dirty="0" smtClean="0"/>
              <a:t>The catch: Louisville has to be ready to play when it fits ESPN’s schedule, including the previously unheard of Tuesday nights</a:t>
            </a:r>
          </a:p>
          <a:p>
            <a:pPr lvl="1"/>
            <a:r>
              <a:rPr lang="en-US" dirty="0"/>
              <a:t>“Louisville came to us and said, ‘We’ll play anyone, anywhere, anytime</a:t>
            </a:r>
            <a:r>
              <a:rPr lang="en-US" dirty="0" smtClean="0"/>
              <a:t>,’” -  </a:t>
            </a:r>
            <a:r>
              <a:rPr lang="en-US" dirty="0"/>
              <a:t>Mark </a:t>
            </a:r>
            <a:r>
              <a:rPr lang="en-US" dirty="0" smtClean="0"/>
              <a:t>Shapiro, former </a:t>
            </a:r>
            <a:r>
              <a:rPr lang="en-US" dirty="0"/>
              <a:t>head of programming and production at ESPN </a:t>
            </a:r>
            <a:r>
              <a:rPr lang="en-US" dirty="0" smtClean="0"/>
              <a:t>(NYT, August 25, 2013)</a:t>
            </a:r>
          </a:p>
          <a:p>
            <a:r>
              <a:rPr lang="en-US" dirty="0" smtClean="0"/>
              <a:t>While it was challenging at first, the schedule change gained them nation-wide fans and a larger pool of potential recruits</a:t>
            </a:r>
          </a:p>
          <a:p>
            <a:pPr lvl="1"/>
            <a:r>
              <a:rPr lang="en-US" dirty="0" smtClean="0"/>
              <a:t>“</a:t>
            </a:r>
            <a:r>
              <a:rPr lang="en-US" dirty="0"/>
              <a:t>“We became America’s team at </a:t>
            </a:r>
            <a:r>
              <a:rPr lang="en-US" dirty="0" smtClean="0"/>
              <a:t>midweek” Tom Jurich, Louisville Athletic Director </a:t>
            </a:r>
            <a:r>
              <a:rPr lang="en-US" dirty="0"/>
              <a:t>(NYT, August 25, 2013</a:t>
            </a:r>
            <a:r>
              <a:rPr lang="en-US" dirty="0" smtClean="0"/>
              <a:t>) </a:t>
            </a:r>
            <a:endParaRPr lang="en-US" dirty="0"/>
          </a:p>
          <a:p>
            <a:pPr marL="411480" lvl="1" indent="0">
              <a:buNone/>
            </a:pPr>
            <a:endParaRPr lang="en-US" dirty="0"/>
          </a:p>
          <a:p>
            <a:pPr lvl="1"/>
            <a:endParaRPr lang="en-US" dirty="0"/>
          </a:p>
          <a:p>
            <a:pPr lvl="1"/>
            <a:endParaRPr lang="en-US" dirty="0"/>
          </a:p>
          <a:p>
            <a:pPr lvl="1"/>
            <a:endParaRPr lang="en-US" dirty="0" smtClean="0"/>
          </a:p>
          <a:p>
            <a:pPr lvl="1"/>
            <a:endParaRPr lang="en-US" dirty="0"/>
          </a:p>
          <a:p>
            <a:endParaRPr lang="en-US" dirty="0"/>
          </a:p>
          <a:p>
            <a:endParaRPr lang="en-US" dirty="0"/>
          </a:p>
        </p:txBody>
      </p:sp>
    </p:spTree>
    <p:extLst>
      <p:ext uri="{BB962C8B-B14F-4D97-AF65-F5344CB8AC3E}">
        <p14:creationId xmlns:p14="http://schemas.microsoft.com/office/powerpoint/2010/main" val="60635137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Louisville – significant rewards</a:t>
            </a:r>
            <a:endParaRPr lang="en-US" dirty="0"/>
          </a:p>
        </p:txBody>
      </p:sp>
      <p:sp>
        <p:nvSpPr>
          <p:cNvPr id="3" name="Content Placeholder 2"/>
          <p:cNvSpPr>
            <a:spLocks noGrp="1"/>
          </p:cNvSpPr>
          <p:nvPr>
            <p:ph idx="1"/>
          </p:nvPr>
        </p:nvSpPr>
        <p:spPr/>
        <p:txBody>
          <a:bodyPr>
            <a:normAutofit fontScale="92500"/>
          </a:bodyPr>
          <a:lstStyle/>
          <a:p>
            <a:r>
              <a:rPr lang="en-US" dirty="0" smtClean="0"/>
              <a:t>In 1997, the athletic department’s budget was $14 million; today it is $77 million</a:t>
            </a:r>
          </a:p>
          <a:p>
            <a:r>
              <a:rPr lang="en-US" dirty="0" smtClean="0"/>
              <a:t>In addition to the millions it earns in television rights fees from ESPN, Louisville has also gained “</a:t>
            </a:r>
            <a:r>
              <a:rPr lang="en-US" dirty="0"/>
              <a:t>millions of dollars in fees for television rights, was prime- time exposure on the leading sports network, putting Cardinals football in front of national audiences of fans, donors, recruits and prospective students</a:t>
            </a:r>
            <a:r>
              <a:rPr lang="en-US" dirty="0" smtClean="0"/>
              <a:t>.” </a:t>
            </a:r>
          </a:p>
          <a:p>
            <a:r>
              <a:rPr lang="en-US" dirty="0" smtClean="0"/>
              <a:t>Louisville has been able to move from the Conference USA, to the Big East Conference, and not onto the American Athletic Conference </a:t>
            </a:r>
          </a:p>
          <a:p>
            <a:r>
              <a:rPr lang="en-US" dirty="0"/>
              <a:t>In 7 years in the Big East Conference, Louisville had 3 conference championships, 122 all-Americans, 10 Olympians and a College World Series (NYT, August 25, 2013</a:t>
            </a:r>
            <a:r>
              <a:rPr lang="en-US" dirty="0" smtClean="0"/>
              <a:t>)</a:t>
            </a:r>
          </a:p>
          <a:p>
            <a:r>
              <a:rPr lang="en-US" dirty="0" smtClean="0"/>
              <a:t>Now, Louisville stands to make </a:t>
            </a:r>
            <a:r>
              <a:rPr lang="en-US" dirty="0"/>
              <a:t>$16 million a year </a:t>
            </a:r>
            <a:r>
              <a:rPr lang="en-US" dirty="0" smtClean="0"/>
              <a:t>as part of the ACC, due to its </a:t>
            </a:r>
            <a:r>
              <a:rPr lang="en-US" dirty="0"/>
              <a:t>$3.6 billion contract with ESPN. </a:t>
            </a:r>
          </a:p>
          <a:p>
            <a:endParaRPr lang="en-US" dirty="0"/>
          </a:p>
        </p:txBody>
      </p:sp>
    </p:spTree>
    <p:extLst>
      <p:ext uri="{BB962C8B-B14F-4D97-AF65-F5344CB8AC3E}">
        <p14:creationId xmlns:p14="http://schemas.microsoft.com/office/powerpoint/2010/main" val="10543690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Louisville - investing returns</a:t>
            </a:r>
            <a:endParaRPr lang="en-US" dirty="0"/>
          </a:p>
        </p:txBody>
      </p:sp>
      <p:sp>
        <p:nvSpPr>
          <p:cNvPr id="3" name="Content Placeholder 2"/>
          <p:cNvSpPr>
            <a:spLocks noGrp="1"/>
          </p:cNvSpPr>
          <p:nvPr>
            <p:ph idx="1"/>
          </p:nvPr>
        </p:nvSpPr>
        <p:spPr/>
        <p:txBody>
          <a:bodyPr>
            <a:normAutofit lnSpcReduction="10000"/>
          </a:bodyPr>
          <a:lstStyle/>
          <a:p>
            <a:r>
              <a:rPr lang="en-US" dirty="0" smtClean="0"/>
              <a:t>Louisville’s success has allowed it to invest across its athletics:</a:t>
            </a:r>
          </a:p>
          <a:p>
            <a:pPr lvl="1"/>
            <a:r>
              <a:rPr lang="en-US" dirty="0" smtClean="0"/>
              <a:t>$72 million renovation of </a:t>
            </a:r>
            <a:r>
              <a:rPr lang="en-US" dirty="0"/>
              <a:t>Papa John’s Cardinal Stadium </a:t>
            </a:r>
          </a:p>
          <a:p>
            <a:pPr lvl="1"/>
            <a:r>
              <a:rPr lang="en-US" dirty="0" err="1"/>
              <a:t>Trager</a:t>
            </a:r>
            <a:r>
              <a:rPr lang="en-US" dirty="0"/>
              <a:t> Indoor </a:t>
            </a:r>
            <a:r>
              <a:rPr lang="en-US" dirty="0" smtClean="0"/>
              <a:t>Center</a:t>
            </a:r>
          </a:p>
          <a:p>
            <a:pPr lvl="1"/>
            <a:r>
              <a:rPr lang="en-US" dirty="0"/>
              <a:t>Jim Patterson Stadium </a:t>
            </a:r>
            <a:r>
              <a:rPr lang="en-US" dirty="0" smtClean="0"/>
              <a:t>for the baseball team</a:t>
            </a:r>
            <a:endParaRPr lang="en-US" dirty="0"/>
          </a:p>
          <a:p>
            <a:pPr lvl="1"/>
            <a:r>
              <a:rPr lang="en-US" dirty="0" err="1"/>
              <a:t>Musselman</a:t>
            </a:r>
            <a:r>
              <a:rPr lang="en-US" dirty="0"/>
              <a:t> Golf Center </a:t>
            </a:r>
          </a:p>
          <a:p>
            <a:pPr lvl="1"/>
            <a:r>
              <a:rPr lang="en-US" dirty="0"/>
              <a:t>G. Garvin Brown III Rowing Center </a:t>
            </a:r>
            <a:endParaRPr lang="en-US" dirty="0" smtClean="0"/>
          </a:p>
          <a:p>
            <a:pPr lvl="1"/>
            <a:r>
              <a:rPr lang="en-US" dirty="0" smtClean="0"/>
              <a:t>Ralph </a:t>
            </a:r>
            <a:r>
              <a:rPr lang="en-US" dirty="0"/>
              <a:t>Wright Natatorium </a:t>
            </a:r>
            <a:endParaRPr lang="en-US" dirty="0" smtClean="0"/>
          </a:p>
          <a:p>
            <a:pPr lvl="1"/>
            <a:r>
              <a:rPr lang="en-US" dirty="0" smtClean="0"/>
              <a:t>The $283 million KFC </a:t>
            </a:r>
            <a:r>
              <a:rPr lang="en-US" dirty="0"/>
              <a:t>Yum Center </a:t>
            </a:r>
            <a:r>
              <a:rPr lang="en-US" dirty="0" smtClean="0"/>
              <a:t>for the </a:t>
            </a:r>
            <a:r>
              <a:rPr lang="en-US" dirty="0"/>
              <a:t>men's and women's basketball teams </a:t>
            </a:r>
          </a:p>
          <a:p>
            <a:pPr lvl="1"/>
            <a:r>
              <a:rPr lang="en-US" dirty="0" smtClean="0"/>
              <a:t>A </a:t>
            </a:r>
            <a:r>
              <a:rPr lang="en-US" dirty="0"/>
              <a:t>$16.2 million stadium and training complex </a:t>
            </a:r>
            <a:r>
              <a:rPr lang="en-US" dirty="0" smtClean="0"/>
              <a:t>for the soccer teams is currently under construction </a:t>
            </a:r>
          </a:p>
          <a:p>
            <a:r>
              <a:rPr lang="en-US" dirty="0" smtClean="0"/>
              <a:t>The athletic department also sends </a:t>
            </a:r>
            <a:r>
              <a:rPr lang="en-US" dirty="0"/>
              <a:t>$350,000 </a:t>
            </a:r>
            <a:r>
              <a:rPr lang="en-US" dirty="0" smtClean="0"/>
              <a:t>back </a:t>
            </a:r>
            <a:r>
              <a:rPr lang="en-US" dirty="0"/>
              <a:t>to the university </a:t>
            </a:r>
            <a:r>
              <a:rPr lang="en-US" dirty="0" smtClean="0"/>
              <a:t>each year in addition to a a </a:t>
            </a:r>
            <a:r>
              <a:rPr lang="en-US" dirty="0"/>
              <a:t>one-time $2 million </a:t>
            </a:r>
            <a:r>
              <a:rPr lang="en-US" dirty="0" smtClean="0"/>
              <a:t>donation</a:t>
            </a:r>
            <a:endParaRPr lang="en-US" dirty="0"/>
          </a:p>
          <a:p>
            <a:endParaRPr lang="en-US" dirty="0"/>
          </a:p>
          <a:p>
            <a:pPr lvl="1"/>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825531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 </a:t>
            </a:r>
            <a:endParaRPr lang="en-US" dirty="0"/>
          </a:p>
        </p:txBody>
      </p:sp>
      <p:sp>
        <p:nvSpPr>
          <p:cNvPr id="3" name="Content Placeholder 2"/>
          <p:cNvSpPr>
            <a:spLocks noGrp="1"/>
          </p:cNvSpPr>
          <p:nvPr>
            <p:ph idx="1"/>
          </p:nvPr>
        </p:nvSpPr>
        <p:spPr/>
        <p:txBody>
          <a:bodyPr/>
          <a:lstStyle/>
          <a:p>
            <a:r>
              <a:rPr lang="en-US" dirty="0"/>
              <a:t>Historically, basketball was the main driver of success at </a:t>
            </a:r>
            <a:r>
              <a:rPr lang="en-US" dirty="0" smtClean="0"/>
              <a:t>Duke, while the football team floundered</a:t>
            </a:r>
          </a:p>
          <a:p>
            <a:r>
              <a:rPr lang="en-US" dirty="0" smtClean="0"/>
              <a:t>However, with college football now being significantly more influential in college sports television, the university realized it had to adapt. </a:t>
            </a:r>
          </a:p>
          <a:p>
            <a:r>
              <a:rPr lang="en-US" dirty="0" smtClean="0"/>
              <a:t>Moreover, conference rivals </a:t>
            </a:r>
            <a:r>
              <a:rPr lang="en-US" dirty="0" err="1" smtClean="0"/>
              <a:t>didn</a:t>
            </a:r>
            <a:r>
              <a:rPr lang="fr-FR" dirty="0" smtClean="0"/>
              <a:t>’</a:t>
            </a:r>
            <a:r>
              <a:rPr lang="en-US" dirty="0" smtClean="0"/>
              <a:t>t want to tolerate free riders in the profitable TV contracts</a:t>
            </a:r>
          </a:p>
          <a:p>
            <a:r>
              <a:rPr lang="en-US" dirty="0" smtClean="0"/>
              <a:t>“This </a:t>
            </a:r>
            <a:r>
              <a:rPr lang="en-US" dirty="0"/>
              <a:t>is a pretty critical moment in the history of college athletics. There’s a lot at stake.” -Kevin White, Duke vice president and director of athletics (Duke Magazine, Fall 2013, p. 2)</a:t>
            </a:r>
          </a:p>
          <a:p>
            <a:endParaRPr lang="en-US" dirty="0"/>
          </a:p>
        </p:txBody>
      </p:sp>
    </p:spTree>
    <p:extLst>
      <p:ext uri="{BB962C8B-B14F-4D97-AF65-F5344CB8AC3E}">
        <p14:creationId xmlns:p14="http://schemas.microsoft.com/office/powerpoint/2010/main" val="2208111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 action steps</a:t>
            </a:r>
            <a:endParaRPr lang="en-US" dirty="0"/>
          </a:p>
        </p:txBody>
      </p:sp>
      <p:sp>
        <p:nvSpPr>
          <p:cNvPr id="3" name="Content Placeholder 2"/>
          <p:cNvSpPr>
            <a:spLocks noGrp="1"/>
          </p:cNvSpPr>
          <p:nvPr>
            <p:ph idx="1"/>
          </p:nvPr>
        </p:nvSpPr>
        <p:spPr/>
        <p:txBody>
          <a:bodyPr/>
          <a:lstStyle/>
          <a:p>
            <a:r>
              <a:rPr lang="en-US" dirty="0" smtClean="0"/>
              <a:t>Duke invested in top coaching talent, hiring David </a:t>
            </a:r>
            <a:r>
              <a:rPr lang="en-US" dirty="0"/>
              <a:t>Cutcliffe </a:t>
            </a:r>
            <a:r>
              <a:rPr lang="en-US" dirty="0" smtClean="0"/>
              <a:t>for a reported $1.2 million per year</a:t>
            </a:r>
          </a:p>
          <a:p>
            <a:r>
              <a:rPr lang="en-US" dirty="0" smtClean="0"/>
              <a:t>Duke instituted a strategic plan that called for ‘excellence in all sports,’ making “football </a:t>
            </a:r>
            <a:r>
              <a:rPr lang="en-US" dirty="0"/>
              <a:t>the linchpin of everything, make generating revenue from football the priority, accomplish that, and then look at some of the non-football things we thought we were going to do.” </a:t>
            </a:r>
            <a:r>
              <a:rPr lang="en-US" dirty="0" smtClean="0"/>
              <a:t>– Chris Kennedy, </a:t>
            </a:r>
            <a:r>
              <a:rPr lang="en-US" dirty="0"/>
              <a:t>deputy director of </a:t>
            </a:r>
            <a:r>
              <a:rPr lang="en-US" dirty="0" smtClean="0"/>
              <a:t>athletics (</a:t>
            </a:r>
            <a:r>
              <a:rPr lang="en-US" dirty="0"/>
              <a:t>Duke Magazine, Fall 2013, p. </a:t>
            </a:r>
            <a:r>
              <a:rPr lang="en-US" dirty="0" smtClean="0"/>
              <a:t>7)</a:t>
            </a:r>
          </a:p>
          <a:p>
            <a:r>
              <a:rPr lang="en-US" dirty="0" smtClean="0"/>
              <a:t>Duke invested in a $125 million facilities upgrade, with a significant portion being spent on Wallace </a:t>
            </a:r>
            <a:r>
              <a:rPr lang="en-US" dirty="0"/>
              <a:t>Wade Stadium </a:t>
            </a:r>
            <a:r>
              <a:rPr lang="en-US" dirty="0" smtClean="0"/>
              <a:t>renovations</a:t>
            </a:r>
          </a:p>
        </p:txBody>
      </p:sp>
    </p:spTree>
    <p:extLst>
      <p:ext uri="{BB962C8B-B14F-4D97-AF65-F5344CB8AC3E}">
        <p14:creationId xmlns:p14="http://schemas.microsoft.com/office/powerpoint/2010/main" val="39889930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10-19 at 10.52.0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95" b="-595"/>
          <a:stretch/>
        </p:blipFill>
        <p:spPr>
          <a:xfrm>
            <a:off x="457200" y="229669"/>
            <a:ext cx="7620000" cy="5728229"/>
          </a:xfrm>
        </p:spPr>
      </p:pic>
      <p:sp>
        <p:nvSpPr>
          <p:cNvPr id="7" name="TextBox 6"/>
          <p:cNvSpPr txBox="1"/>
          <p:nvPr/>
        </p:nvSpPr>
        <p:spPr>
          <a:xfrm>
            <a:off x="608024" y="6286700"/>
            <a:ext cx="6512608" cy="369332"/>
          </a:xfrm>
          <a:prstGeom prst="rect">
            <a:avLst/>
          </a:prstGeom>
          <a:noFill/>
        </p:spPr>
        <p:txBody>
          <a:bodyPr wrap="square" rtlCol="0">
            <a:spAutoFit/>
          </a:bodyPr>
          <a:lstStyle/>
          <a:p>
            <a:r>
              <a:rPr lang="en-US" sz="1200" dirty="0" smtClean="0"/>
              <a:t>Source: Big-Time Athletics at Duke</a:t>
            </a:r>
            <a:r>
              <a:rPr lang="en-US" sz="1200" dirty="0"/>
              <a:t>, April 2008. http://</a:t>
            </a:r>
            <a:r>
              <a:rPr lang="en-US" sz="1200" dirty="0" err="1"/>
              <a:t>www.math.duke.edu</a:t>
            </a:r>
            <a:r>
              <a:rPr lang="en-US" sz="1200" dirty="0"/>
              <a:t>/~</a:t>
            </a:r>
            <a:r>
              <a:rPr lang="en-US" sz="1200" dirty="0" err="1"/>
              <a:t>hain</a:t>
            </a:r>
            <a:r>
              <a:rPr lang="en-US" sz="1200" dirty="0"/>
              <a:t>/athletics/</a:t>
            </a:r>
            <a:r>
              <a:rPr lang="en-US" dirty="0"/>
              <a:t> </a:t>
            </a:r>
          </a:p>
        </p:txBody>
      </p:sp>
    </p:spTree>
    <p:extLst>
      <p:ext uri="{BB962C8B-B14F-4D97-AF65-F5344CB8AC3E}">
        <p14:creationId xmlns:p14="http://schemas.microsoft.com/office/powerpoint/2010/main" val="67973633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 spending trends</a:t>
            </a:r>
            <a:endParaRPr lang="en-US" dirty="0"/>
          </a:p>
        </p:txBody>
      </p:sp>
      <p:pic>
        <p:nvPicPr>
          <p:cNvPr id="4" name="Picture 3" descr="DukeAthleticsGrowt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56" y="1417638"/>
            <a:ext cx="7146985" cy="4625919"/>
          </a:xfrm>
          <a:prstGeom prst="rect">
            <a:avLst/>
          </a:prstGeom>
        </p:spPr>
      </p:pic>
      <p:sp>
        <p:nvSpPr>
          <p:cNvPr id="5" name="TextBox 4"/>
          <p:cNvSpPr txBox="1"/>
          <p:nvPr/>
        </p:nvSpPr>
        <p:spPr>
          <a:xfrm>
            <a:off x="457200" y="6417237"/>
            <a:ext cx="7487641" cy="276999"/>
          </a:xfrm>
          <a:prstGeom prst="rect">
            <a:avLst/>
          </a:prstGeom>
          <a:noFill/>
        </p:spPr>
        <p:txBody>
          <a:bodyPr wrap="square" rtlCol="0">
            <a:spAutoFit/>
          </a:bodyPr>
          <a:lstStyle/>
          <a:p>
            <a:r>
              <a:rPr lang="en-US" sz="1200" dirty="0"/>
              <a:t>Source: http://</a:t>
            </a:r>
            <a:r>
              <a:rPr lang="en-US" sz="1200" dirty="0" err="1"/>
              <a:t>www.math.duke.edu</a:t>
            </a:r>
            <a:r>
              <a:rPr lang="en-US" sz="1200" dirty="0"/>
              <a:t>/~</a:t>
            </a:r>
            <a:r>
              <a:rPr lang="en-US" sz="1200" dirty="0" err="1"/>
              <a:t>hain</a:t>
            </a:r>
            <a:r>
              <a:rPr lang="en-US" sz="1200" dirty="0"/>
              <a:t>/athletics/</a:t>
            </a:r>
          </a:p>
        </p:txBody>
      </p:sp>
    </p:spTree>
    <p:extLst>
      <p:ext uri="{BB962C8B-B14F-4D97-AF65-F5344CB8AC3E}">
        <p14:creationId xmlns:p14="http://schemas.microsoft.com/office/powerpoint/2010/main" val="34561794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 athletic attitude </a:t>
            </a:r>
            <a:endParaRPr lang="en-US" dirty="0"/>
          </a:p>
        </p:txBody>
      </p:sp>
      <p:sp>
        <p:nvSpPr>
          <p:cNvPr id="3" name="Content Placeholder 2"/>
          <p:cNvSpPr>
            <a:spLocks noGrp="1"/>
          </p:cNvSpPr>
          <p:nvPr>
            <p:ph idx="1"/>
          </p:nvPr>
        </p:nvSpPr>
        <p:spPr/>
        <p:txBody>
          <a:bodyPr/>
          <a:lstStyle/>
          <a:p>
            <a:pPr marL="342900" lvl="1">
              <a:buClr>
                <a:schemeClr val="accent1"/>
              </a:buClr>
            </a:pPr>
            <a:r>
              <a:rPr lang="en-US" sz="2200" dirty="0"/>
              <a:t>Duke “subscribes to the notion that for Duke to continue to thrive in basketball, Duke football must be competitive, or better than that.”  (Duke Magazine, Fall 2013, p. 11)</a:t>
            </a:r>
          </a:p>
          <a:p>
            <a:pPr marL="342900" lvl="1">
              <a:buClr>
                <a:schemeClr val="accent1"/>
              </a:buClr>
            </a:pPr>
            <a:r>
              <a:rPr lang="en-US" sz="2200" dirty="0"/>
              <a:t>“The bigger question is: How necessary is it for Duke University to have big-time basketball? If you assume it is necessary, then you have to start talking about how important is football for the basketball. I don’t think anybody’s asking the first question.” - Charles Clotfelter,  Duke public policy professor and author of </a:t>
            </a:r>
            <a:r>
              <a:rPr lang="en-US" sz="2200" i="1" dirty="0"/>
              <a:t>Big-Time Sports in American Universities</a:t>
            </a:r>
            <a:r>
              <a:rPr lang="en-US" sz="2200" dirty="0"/>
              <a:t> (Duke Magazine, Fall 2013, p.8)</a:t>
            </a:r>
          </a:p>
          <a:p>
            <a:endParaRPr lang="en-US" dirty="0"/>
          </a:p>
        </p:txBody>
      </p:sp>
    </p:spTree>
    <p:extLst>
      <p:ext uri="{BB962C8B-B14F-4D97-AF65-F5344CB8AC3E}">
        <p14:creationId xmlns:p14="http://schemas.microsoft.com/office/powerpoint/2010/main" val="7779279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202138"/>
            <a:ext cx="2743200" cy="3807102"/>
          </a:xfrm>
          <a:prstGeom prst="rect">
            <a:avLst/>
          </a:prstGeom>
        </p:spPr>
      </p:pic>
      <p:pic>
        <p:nvPicPr>
          <p:cNvPr id="5" name="Picture 4"/>
          <p:cNvPicPr>
            <a:picLocks noChangeAspect="1"/>
          </p:cNvPicPr>
          <p:nvPr/>
        </p:nvPicPr>
        <p:blipFill>
          <a:blip r:embed="rId3"/>
          <a:stretch>
            <a:fillRect/>
          </a:stretch>
        </p:blipFill>
        <p:spPr>
          <a:xfrm>
            <a:off x="1955800" y="2082800"/>
            <a:ext cx="3213100" cy="4648200"/>
          </a:xfrm>
          <a:prstGeom prst="rect">
            <a:avLst/>
          </a:prstGeom>
        </p:spPr>
      </p:pic>
      <p:pic>
        <p:nvPicPr>
          <p:cNvPr id="6" name="Picture 5"/>
          <p:cNvPicPr>
            <a:picLocks noChangeAspect="1"/>
          </p:cNvPicPr>
          <p:nvPr/>
        </p:nvPicPr>
        <p:blipFill>
          <a:blip r:embed="rId4"/>
          <a:stretch>
            <a:fillRect/>
          </a:stretch>
        </p:blipFill>
        <p:spPr>
          <a:xfrm>
            <a:off x="4343233" y="317500"/>
            <a:ext cx="3149767" cy="3924300"/>
          </a:xfrm>
          <a:prstGeom prst="rect">
            <a:avLst/>
          </a:prstGeom>
        </p:spPr>
      </p:pic>
      <p:pic>
        <p:nvPicPr>
          <p:cNvPr id="7" name="Picture 6"/>
          <p:cNvPicPr>
            <a:picLocks noChangeAspect="1"/>
          </p:cNvPicPr>
          <p:nvPr/>
        </p:nvPicPr>
        <p:blipFill>
          <a:blip r:embed="rId5"/>
          <a:stretch>
            <a:fillRect/>
          </a:stretch>
        </p:blipFill>
        <p:spPr>
          <a:xfrm>
            <a:off x="5118100" y="3835400"/>
            <a:ext cx="4025900" cy="2794000"/>
          </a:xfrm>
          <a:prstGeom prst="rect">
            <a:avLst/>
          </a:prstGeom>
        </p:spPr>
      </p:pic>
    </p:spTree>
    <p:extLst>
      <p:ext uri="{BB962C8B-B14F-4D97-AF65-F5344CB8AC3E}">
        <p14:creationId xmlns:p14="http://schemas.microsoft.com/office/powerpoint/2010/main" val="412348578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 Football goals</a:t>
            </a:r>
            <a:endParaRPr lang="en-US" dirty="0"/>
          </a:p>
        </p:txBody>
      </p:sp>
      <p:sp>
        <p:nvSpPr>
          <p:cNvPr id="3" name="Content Placeholder 2"/>
          <p:cNvSpPr>
            <a:spLocks noGrp="1"/>
          </p:cNvSpPr>
          <p:nvPr>
            <p:ph idx="1"/>
          </p:nvPr>
        </p:nvSpPr>
        <p:spPr/>
        <p:txBody>
          <a:bodyPr/>
          <a:lstStyle/>
          <a:p>
            <a:r>
              <a:rPr lang="en-US" dirty="0" smtClean="0"/>
              <a:t>This year’s football goal: “</a:t>
            </a:r>
            <a:r>
              <a:rPr lang="en-US" dirty="0"/>
              <a:t>Go to a second consecutive bowl game, something Duke has never </a:t>
            </a:r>
            <a:r>
              <a:rPr lang="en-US" dirty="0" smtClean="0"/>
              <a:t>done.” (Duke Magazine, Fall 2013, p.12) </a:t>
            </a:r>
          </a:p>
          <a:p>
            <a:r>
              <a:rPr lang="en-US" dirty="0" smtClean="0"/>
              <a:t>“We’ve </a:t>
            </a:r>
            <a:r>
              <a:rPr lang="en-US" dirty="0"/>
              <a:t>had so much done for us, and so many people have contributed to what we’re doing here with Duke football, the least we can do is come back with a fire in our belly and a vengeance about </a:t>
            </a:r>
            <a:r>
              <a:rPr lang="en-US" dirty="0" smtClean="0"/>
              <a:t>winning.</a:t>
            </a:r>
            <a:r>
              <a:rPr lang="en-US" dirty="0"/>
              <a:t> That’s what I’m selling our players. The first five years are gone. A lot of people have been involved in helping this thing get off the ground. Now it’s on us</a:t>
            </a:r>
            <a:r>
              <a:rPr lang="en-US" dirty="0" smtClean="0"/>
              <a:t>.” -  Coach </a:t>
            </a:r>
            <a:r>
              <a:rPr lang="en-US" dirty="0" err="1" smtClean="0"/>
              <a:t>Cutcliffe</a:t>
            </a:r>
            <a:r>
              <a:rPr lang="en-US" dirty="0"/>
              <a:t> </a:t>
            </a:r>
            <a:r>
              <a:rPr lang="en-US" dirty="0" smtClean="0"/>
              <a:t>(Duke Magazine, Fall 2013, p.13)</a:t>
            </a:r>
            <a:endParaRPr lang="en-US" dirty="0"/>
          </a:p>
        </p:txBody>
      </p:sp>
    </p:spTree>
    <p:extLst>
      <p:ext uri="{BB962C8B-B14F-4D97-AF65-F5344CB8AC3E}">
        <p14:creationId xmlns:p14="http://schemas.microsoft.com/office/powerpoint/2010/main" val="12572449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 </a:t>
            </a:r>
            <a:r>
              <a:rPr lang="en-US" smtClean="0"/>
              <a:t>right choice? </a:t>
            </a:r>
            <a:endParaRPr lang="en-US"/>
          </a:p>
        </p:txBody>
      </p:sp>
      <p:sp>
        <p:nvSpPr>
          <p:cNvPr id="3" name="Content Placeholder 2"/>
          <p:cNvSpPr>
            <a:spLocks noGrp="1"/>
          </p:cNvSpPr>
          <p:nvPr>
            <p:ph idx="1"/>
          </p:nvPr>
        </p:nvSpPr>
        <p:spPr/>
        <p:txBody>
          <a:bodyPr>
            <a:normAutofit lnSpcReduction="10000"/>
          </a:bodyPr>
          <a:lstStyle/>
          <a:p>
            <a:r>
              <a:rPr lang="en-US" dirty="0" smtClean="0"/>
              <a:t>Not everyone believes that football is necessary in order to support other athletic teams, or that basketball can’t be a university’s ‘flagship’ sport</a:t>
            </a:r>
          </a:p>
          <a:p>
            <a:pPr lvl="1"/>
            <a:r>
              <a:rPr lang="en-US" dirty="0" smtClean="0"/>
              <a:t>“I </a:t>
            </a:r>
            <a:r>
              <a:rPr lang="en-US" dirty="0"/>
              <a:t>was always under the impression that Duke fashioned itself as a </a:t>
            </a:r>
            <a:r>
              <a:rPr lang="en-US" dirty="0" smtClean="0"/>
              <a:t>leader</a:t>
            </a:r>
            <a:r>
              <a:rPr lang="en-US" dirty="0"/>
              <a:t>.</a:t>
            </a:r>
            <a:r>
              <a:rPr lang="en-US" dirty="0" smtClean="0"/>
              <a:t> By </a:t>
            </a:r>
            <a:r>
              <a:rPr lang="en-US" dirty="0"/>
              <a:t>doubling down on football, they’re just following the pack</a:t>
            </a:r>
            <a:r>
              <a:rPr lang="en-US" dirty="0" smtClean="0"/>
              <a:t>.” - </a:t>
            </a:r>
            <a:r>
              <a:rPr lang="en-US" dirty="0"/>
              <a:t>John </a:t>
            </a:r>
            <a:r>
              <a:rPr lang="en-US" dirty="0" err="1" smtClean="0"/>
              <a:t>Gerdy</a:t>
            </a:r>
            <a:r>
              <a:rPr lang="en-US" dirty="0"/>
              <a:t>,</a:t>
            </a:r>
            <a:r>
              <a:rPr lang="en-US" dirty="0" smtClean="0"/>
              <a:t> </a:t>
            </a:r>
            <a:r>
              <a:rPr lang="en-US" dirty="0"/>
              <a:t>former Davidson basketball star and SEC deputy commissioner </a:t>
            </a:r>
            <a:r>
              <a:rPr lang="en-US" dirty="0" smtClean="0"/>
              <a:t>(Duke Magazine, Fall 2013, p. 10)</a:t>
            </a:r>
          </a:p>
          <a:p>
            <a:r>
              <a:rPr lang="en-US" dirty="0" smtClean="0"/>
              <a:t>The ‘Catholic 7’ – seven basketball-only institutions which have left the Big East Conference </a:t>
            </a:r>
          </a:p>
          <a:p>
            <a:pPr lvl="1"/>
            <a:r>
              <a:rPr lang="en-US" dirty="0" smtClean="0"/>
              <a:t>Their new TV contract is worth $42 million a year</a:t>
            </a:r>
          </a:p>
          <a:p>
            <a:r>
              <a:rPr lang="en-US" dirty="0"/>
              <a:t>“If you want to see how important being part of a football conference is to the overall success of [an athletics] department, it’s going to be interesting to see what happens to the Catholic </a:t>
            </a:r>
            <a:r>
              <a:rPr lang="en-US" dirty="0" smtClean="0"/>
              <a:t>7.” -  Chris Kennedy, Duke deputy </a:t>
            </a:r>
            <a:r>
              <a:rPr lang="en-US" dirty="0"/>
              <a:t>director of athletics </a:t>
            </a:r>
            <a:r>
              <a:rPr lang="en-US" dirty="0" smtClean="0"/>
              <a:t>(Duke Magazine, Fall 2013, p. 11)</a:t>
            </a:r>
            <a:endParaRPr lang="en-US" dirty="0"/>
          </a:p>
        </p:txBody>
      </p:sp>
    </p:spTree>
    <p:extLst>
      <p:ext uri="{BB962C8B-B14F-4D97-AF65-F5344CB8AC3E}">
        <p14:creationId xmlns:p14="http://schemas.microsoft.com/office/powerpoint/2010/main" val="406798385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 entertainment business</a:t>
            </a:r>
            <a:endParaRPr lang="en-US" dirty="0"/>
          </a:p>
        </p:txBody>
      </p:sp>
      <p:sp>
        <p:nvSpPr>
          <p:cNvPr id="3" name="Content Placeholder 2"/>
          <p:cNvSpPr>
            <a:spLocks noGrp="1"/>
          </p:cNvSpPr>
          <p:nvPr>
            <p:ph idx="1"/>
          </p:nvPr>
        </p:nvSpPr>
        <p:spPr/>
        <p:txBody>
          <a:bodyPr>
            <a:normAutofit lnSpcReduction="10000"/>
          </a:bodyPr>
          <a:lstStyle/>
          <a:p>
            <a:r>
              <a:rPr lang="en-US" dirty="0" smtClean="0"/>
              <a:t>College sports – essentially universities are in the entertainment business, which is distinct to American colleges and universities</a:t>
            </a:r>
          </a:p>
          <a:p>
            <a:pPr lvl="1"/>
            <a:r>
              <a:rPr lang="en-US" dirty="0" smtClean="0"/>
              <a:t>Strong athletic programs can help universities in many other ways – recruiting, branding, fundraising, creating strong connections with alumni, etc…</a:t>
            </a:r>
          </a:p>
          <a:p>
            <a:pPr lvl="1"/>
            <a:r>
              <a:rPr lang="en-US" dirty="0" smtClean="0"/>
              <a:t>But, universities don’t often portray themselves as being in the entertainment business</a:t>
            </a:r>
          </a:p>
          <a:p>
            <a:r>
              <a:rPr lang="en-US" dirty="0"/>
              <a:t>“Universities say one thing, and they do another </a:t>
            </a:r>
            <a:r>
              <a:rPr lang="en-US" dirty="0" smtClean="0"/>
              <a:t>thing. I </a:t>
            </a:r>
            <a:r>
              <a:rPr lang="en-US" dirty="0"/>
              <a:t>think they ought to stand up and be straightforward. If entertainment is one thing we do, we ought to do a better job of saying, ‘This is the reason we do it, and it makes sense,’ rather than pretend we don’t do it.</a:t>
            </a:r>
            <a:r>
              <a:rPr lang="en-US" dirty="0" smtClean="0"/>
              <a:t>” – Charles Clotfelter, Duke public </a:t>
            </a:r>
            <a:r>
              <a:rPr lang="en-US" dirty="0"/>
              <a:t>policy professor and the author of </a:t>
            </a:r>
            <a:r>
              <a:rPr lang="en-US" i="1" dirty="0"/>
              <a:t>Big-Time Sports in American Universities</a:t>
            </a:r>
            <a:r>
              <a:rPr lang="en-US" dirty="0"/>
              <a:t> </a:t>
            </a:r>
            <a:r>
              <a:rPr lang="en-US" dirty="0" smtClean="0"/>
              <a:t>(Duke Magazine, Fall 2013, p.9)</a:t>
            </a:r>
            <a:endParaRPr lang="en-US" dirty="0"/>
          </a:p>
          <a:p>
            <a:endParaRPr lang="en-US" dirty="0" smtClean="0"/>
          </a:p>
        </p:txBody>
      </p:sp>
    </p:spTree>
    <p:extLst>
      <p:ext uri="{BB962C8B-B14F-4D97-AF65-F5344CB8AC3E}">
        <p14:creationId xmlns:p14="http://schemas.microsoft.com/office/powerpoint/2010/main" val="27516867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202138"/>
            <a:ext cx="2743200" cy="3807102"/>
          </a:xfrm>
          <a:prstGeom prst="rect">
            <a:avLst/>
          </a:prstGeom>
        </p:spPr>
      </p:pic>
      <p:pic>
        <p:nvPicPr>
          <p:cNvPr id="5" name="Picture 4"/>
          <p:cNvPicPr>
            <a:picLocks noChangeAspect="1"/>
          </p:cNvPicPr>
          <p:nvPr/>
        </p:nvPicPr>
        <p:blipFill>
          <a:blip r:embed="rId3"/>
          <a:stretch>
            <a:fillRect/>
          </a:stretch>
        </p:blipFill>
        <p:spPr>
          <a:xfrm>
            <a:off x="1955800" y="1169328"/>
            <a:ext cx="3213100" cy="4648200"/>
          </a:xfrm>
          <a:prstGeom prst="rect">
            <a:avLst/>
          </a:prstGeom>
        </p:spPr>
      </p:pic>
      <p:pic>
        <p:nvPicPr>
          <p:cNvPr id="6" name="Picture 5"/>
          <p:cNvPicPr>
            <a:picLocks noChangeAspect="1"/>
          </p:cNvPicPr>
          <p:nvPr/>
        </p:nvPicPr>
        <p:blipFill>
          <a:blip r:embed="rId4"/>
          <a:stretch>
            <a:fillRect/>
          </a:stretch>
        </p:blipFill>
        <p:spPr>
          <a:xfrm>
            <a:off x="4343233" y="317500"/>
            <a:ext cx="3149767" cy="3924300"/>
          </a:xfrm>
          <a:prstGeom prst="rect">
            <a:avLst/>
          </a:prstGeom>
        </p:spPr>
      </p:pic>
      <p:pic>
        <p:nvPicPr>
          <p:cNvPr id="7" name="Picture 6"/>
          <p:cNvPicPr>
            <a:picLocks noChangeAspect="1"/>
          </p:cNvPicPr>
          <p:nvPr/>
        </p:nvPicPr>
        <p:blipFill>
          <a:blip r:embed="rId5"/>
          <a:stretch>
            <a:fillRect/>
          </a:stretch>
        </p:blipFill>
        <p:spPr>
          <a:xfrm>
            <a:off x="5118100" y="3835400"/>
            <a:ext cx="4025900" cy="2794000"/>
          </a:xfrm>
          <a:prstGeom prst="rect">
            <a:avLst/>
          </a:prstGeom>
        </p:spPr>
      </p:pic>
      <p:pic>
        <p:nvPicPr>
          <p:cNvPr id="2" name="Picture 1"/>
          <p:cNvPicPr>
            <a:picLocks noChangeAspect="1"/>
          </p:cNvPicPr>
          <p:nvPr/>
        </p:nvPicPr>
        <p:blipFill>
          <a:blip r:embed="rId6"/>
          <a:stretch>
            <a:fillRect/>
          </a:stretch>
        </p:blipFill>
        <p:spPr>
          <a:xfrm>
            <a:off x="0" y="3149600"/>
            <a:ext cx="4572000" cy="3708400"/>
          </a:xfrm>
          <a:prstGeom prst="rect">
            <a:avLst/>
          </a:prstGeom>
        </p:spPr>
      </p:pic>
    </p:spTree>
    <p:extLst>
      <p:ext uri="{BB962C8B-B14F-4D97-AF65-F5344CB8AC3E}">
        <p14:creationId xmlns:p14="http://schemas.microsoft.com/office/powerpoint/2010/main" val="3104921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202138"/>
            <a:ext cx="2743200" cy="3807102"/>
          </a:xfrm>
          <a:prstGeom prst="rect">
            <a:avLst/>
          </a:prstGeom>
        </p:spPr>
      </p:pic>
      <p:pic>
        <p:nvPicPr>
          <p:cNvPr id="5" name="Picture 4"/>
          <p:cNvPicPr>
            <a:picLocks noChangeAspect="1"/>
          </p:cNvPicPr>
          <p:nvPr/>
        </p:nvPicPr>
        <p:blipFill>
          <a:blip r:embed="rId3"/>
          <a:stretch>
            <a:fillRect/>
          </a:stretch>
        </p:blipFill>
        <p:spPr>
          <a:xfrm>
            <a:off x="1955800" y="1169328"/>
            <a:ext cx="3213100" cy="4648200"/>
          </a:xfrm>
          <a:prstGeom prst="rect">
            <a:avLst/>
          </a:prstGeom>
        </p:spPr>
      </p:pic>
      <p:pic>
        <p:nvPicPr>
          <p:cNvPr id="6" name="Picture 5"/>
          <p:cNvPicPr>
            <a:picLocks noChangeAspect="1"/>
          </p:cNvPicPr>
          <p:nvPr/>
        </p:nvPicPr>
        <p:blipFill>
          <a:blip r:embed="rId4"/>
          <a:stretch>
            <a:fillRect/>
          </a:stretch>
        </p:blipFill>
        <p:spPr>
          <a:xfrm>
            <a:off x="4343233" y="0"/>
            <a:ext cx="3149767" cy="3924300"/>
          </a:xfrm>
          <a:prstGeom prst="rect">
            <a:avLst/>
          </a:prstGeom>
        </p:spPr>
      </p:pic>
      <p:pic>
        <p:nvPicPr>
          <p:cNvPr id="7" name="Picture 6"/>
          <p:cNvPicPr>
            <a:picLocks noChangeAspect="1"/>
          </p:cNvPicPr>
          <p:nvPr/>
        </p:nvPicPr>
        <p:blipFill>
          <a:blip r:embed="rId5"/>
          <a:stretch>
            <a:fillRect/>
          </a:stretch>
        </p:blipFill>
        <p:spPr>
          <a:xfrm>
            <a:off x="5118100" y="3835400"/>
            <a:ext cx="4025900" cy="2794000"/>
          </a:xfrm>
          <a:prstGeom prst="rect">
            <a:avLst/>
          </a:prstGeom>
        </p:spPr>
      </p:pic>
      <p:pic>
        <p:nvPicPr>
          <p:cNvPr id="2" name="Picture 1"/>
          <p:cNvPicPr>
            <a:picLocks noChangeAspect="1"/>
          </p:cNvPicPr>
          <p:nvPr/>
        </p:nvPicPr>
        <p:blipFill>
          <a:blip r:embed="rId6"/>
          <a:stretch>
            <a:fillRect/>
          </a:stretch>
        </p:blipFill>
        <p:spPr>
          <a:xfrm>
            <a:off x="0" y="3149600"/>
            <a:ext cx="4572000" cy="3708400"/>
          </a:xfrm>
          <a:prstGeom prst="rect">
            <a:avLst/>
          </a:prstGeom>
        </p:spPr>
      </p:pic>
      <p:pic>
        <p:nvPicPr>
          <p:cNvPr id="3" name="Picture 2"/>
          <p:cNvPicPr>
            <a:picLocks noChangeAspect="1"/>
          </p:cNvPicPr>
          <p:nvPr/>
        </p:nvPicPr>
        <p:blipFill>
          <a:blip r:embed="rId7"/>
          <a:stretch>
            <a:fillRect/>
          </a:stretch>
        </p:blipFill>
        <p:spPr>
          <a:xfrm>
            <a:off x="5753100" y="1460500"/>
            <a:ext cx="3479800" cy="2374900"/>
          </a:xfrm>
          <a:prstGeom prst="rect">
            <a:avLst/>
          </a:prstGeom>
        </p:spPr>
      </p:pic>
    </p:spTree>
    <p:extLst>
      <p:ext uri="{BB962C8B-B14F-4D97-AF65-F5344CB8AC3E}">
        <p14:creationId xmlns:p14="http://schemas.microsoft.com/office/powerpoint/2010/main" val="1841741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202138"/>
            <a:ext cx="2743200" cy="3807102"/>
          </a:xfrm>
          <a:prstGeom prst="rect">
            <a:avLst/>
          </a:prstGeom>
        </p:spPr>
      </p:pic>
      <p:pic>
        <p:nvPicPr>
          <p:cNvPr id="5" name="Picture 4"/>
          <p:cNvPicPr>
            <a:picLocks noChangeAspect="1"/>
          </p:cNvPicPr>
          <p:nvPr/>
        </p:nvPicPr>
        <p:blipFill>
          <a:blip r:embed="rId3"/>
          <a:stretch>
            <a:fillRect/>
          </a:stretch>
        </p:blipFill>
        <p:spPr>
          <a:xfrm>
            <a:off x="1955800" y="1169328"/>
            <a:ext cx="3213100" cy="4648200"/>
          </a:xfrm>
          <a:prstGeom prst="rect">
            <a:avLst/>
          </a:prstGeom>
        </p:spPr>
      </p:pic>
      <p:pic>
        <p:nvPicPr>
          <p:cNvPr id="6" name="Picture 5"/>
          <p:cNvPicPr>
            <a:picLocks noChangeAspect="1"/>
          </p:cNvPicPr>
          <p:nvPr/>
        </p:nvPicPr>
        <p:blipFill>
          <a:blip r:embed="rId4"/>
          <a:stretch>
            <a:fillRect/>
          </a:stretch>
        </p:blipFill>
        <p:spPr>
          <a:xfrm>
            <a:off x="4343233" y="0"/>
            <a:ext cx="3149767" cy="3924300"/>
          </a:xfrm>
          <a:prstGeom prst="rect">
            <a:avLst/>
          </a:prstGeom>
        </p:spPr>
      </p:pic>
      <p:pic>
        <p:nvPicPr>
          <p:cNvPr id="7" name="Picture 6"/>
          <p:cNvPicPr>
            <a:picLocks noChangeAspect="1"/>
          </p:cNvPicPr>
          <p:nvPr/>
        </p:nvPicPr>
        <p:blipFill>
          <a:blip r:embed="rId5"/>
          <a:stretch>
            <a:fillRect/>
          </a:stretch>
        </p:blipFill>
        <p:spPr>
          <a:xfrm>
            <a:off x="5118100" y="3835400"/>
            <a:ext cx="4025900" cy="2794000"/>
          </a:xfrm>
          <a:prstGeom prst="rect">
            <a:avLst/>
          </a:prstGeom>
        </p:spPr>
      </p:pic>
      <p:pic>
        <p:nvPicPr>
          <p:cNvPr id="2" name="Picture 1"/>
          <p:cNvPicPr>
            <a:picLocks noChangeAspect="1"/>
          </p:cNvPicPr>
          <p:nvPr/>
        </p:nvPicPr>
        <p:blipFill>
          <a:blip r:embed="rId6"/>
          <a:stretch>
            <a:fillRect/>
          </a:stretch>
        </p:blipFill>
        <p:spPr>
          <a:xfrm>
            <a:off x="0" y="3149600"/>
            <a:ext cx="4572000" cy="3708400"/>
          </a:xfrm>
          <a:prstGeom prst="rect">
            <a:avLst/>
          </a:prstGeom>
        </p:spPr>
      </p:pic>
      <p:pic>
        <p:nvPicPr>
          <p:cNvPr id="3" name="Picture 2"/>
          <p:cNvPicPr>
            <a:picLocks noChangeAspect="1"/>
          </p:cNvPicPr>
          <p:nvPr/>
        </p:nvPicPr>
        <p:blipFill>
          <a:blip r:embed="rId7"/>
          <a:stretch>
            <a:fillRect/>
          </a:stretch>
        </p:blipFill>
        <p:spPr>
          <a:xfrm>
            <a:off x="5753100" y="1460500"/>
            <a:ext cx="3479800" cy="2374900"/>
          </a:xfrm>
          <a:prstGeom prst="rect">
            <a:avLst/>
          </a:prstGeom>
        </p:spPr>
      </p:pic>
      <p:pic>
        <p:nvPicPr>
          <p:cNvPr id="8" name="Picture 7"/>
          <p:cNvPicPr>
            <a:picLocks noChangeAspect="1"/>
          </p:cNvPicPr>
          <p:nvPr/>
        </p:nvPicPr>
        <p:blipFill>
          <a:blip r:embed="rId8"/>
          <a:stretch>
            <a:fillRect/>
          </a:stretch>
        </p:blipFill>
        <p:spPr>
          <a:xfrm>
            <a:off x="747169" y="2286000"/>
            <a:ext cx="3492500" cy="2273300"/>
          </a:xfrm>
          <a:prstGeom prst="rect">
            <a:avLst/>
          </a:prstGeom>
        </p:spPr>
      </p:pic>
    </p:spTree>
    <p:extLst>
      <p:ext uri="{BB962C8B-B14F-4D97-AF65-F5344CB8AC3E}">
        <p14:creationId xmlns:p14="http://schemas.microsoft.com/office/powerpoint/2010/main" val="2052834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9388" y="3221038"/>
            <a:ext cx="1439862" cy="760412"/>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435" name="TextBox 7"/>
          <p:cNvSpPr txBox="1">
            <a:spLocks noChangeArrowheads="1"/>
          </p:cNvSpPr>
          <p:nvPr/>
        </p:nvSpPr>
        <p:spPr bwMode="auto">
          <a:xfrm>
            <a:off x="467810" y="3275013"/>
            <a:ext cx="831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smtClean="0"/>
              <a:t>Content</a:t>
            </a:r>
          </a:p>
          <a:p>
            <a:pPr eaLnBrk="1" hangingPunct="1"/>
            <a:r>
              <a:rPr lang="en-US" sz="1200" b="1" dirty="0" smtClean="0"/>
              <a:t> owners,</a:t>
            </a:r>
          </a:p>
          <a:p>
            <a:pPr eaLnBrk="1" hangingPunct="1"/>
            <a:r>
              <a:rPr lang="en-US" sz="1200" b="1" dirty="0" smtClean="0"/>
              <a:t>e.g., NFL</a:t>
            </a:r>
            <a:endParaRPr lang="en-US" sz="1200" b="1" dirty="0"/>
          </a:p>
        </p:txBody>
      </p:sp>
      <p:sp>
        <p:nvSpPr>
          <p:cNvPr id="18436" name="TextBox 8"/>
          <p:cNvSpPr txBox="1">
            <a:spLocks noChangeArrowheads="1"/>
          </p:cNvSpPr>
          <p:nvPr/>
        </p:nvSpPr>
        <p:spPr bwMode="auto">
          <a:xfrm>
            <a:off x="2882496" y="3275013"/>
            <a:ext cx="1073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t>Producers </a:t>
            </a:r>
          </a:p>
          <a:p>
            <a:pPr algn="ctr" eaLnBrk="1" hangingPunct="1"/>
            <a:r>
              <a:rPr lang="en-US" sz="1200" b="1" dirty="0" smtClean="0"/>
              <a:t>&amp; Channels,</a:t>
            </a:r>
          </a:p>
          <a:p>
            <a:pPr algn="ctr" eaLnBrk="1" hangingPunct="1"/>
            <a:r>
              <a:rPr lang="en-US" sz="1200" b="1" dirty="0" smtClean="0"/>
              <a:t>e.g., ESPN</a:t>
            </a:r>
            <a:endParaRPr lang="en-US" sz="1200" b="1" dirty="0"/>
          </a:p>
        </p:txBody>
      </p:sp>
      <p:sp>
        <p:nvSpPr>
          <p:cNvPr id="18437" name="TextBox 8"/>
          <p:cNvSpPr txBox="1">
            <a:spLocks noChangeArrowheads="1"/>
          </p:cNvSpPr>
          <p:nvPr/>
        </p:nvSpPr>
        <p:spPr bwMode="auto">
          <a:xfrm>
            <a:off x="5274780" y="3275013"/>
            <a:ext cx="1185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t>Connectivity</a:t>
            </a:r>
          </a:p>
          <a:p>
            <a:pPr algn="ctr" eaLnBrk="1" hangingPunct="1"/>
            <a:r>
              <a:rPr lang="en-US" sz="1200" b="1" dirty="0" smtClean="0"/>
              <a:t> Conduits</a:t>
            </a:r>
          </a:p>
          <a:p>
            <a:pPr algn="ctr" eaLnBrk="1" hangingPunct="1"/>
            <a:r>
              <a:rPr lang="en-US" sz="1200" b="1" dirty="0" smtClean="0"/>
              <a:t>e.g., Comcast</a:t>
            </a:r>
            <a:endParaRPr lang="en-US" sz="1200" b="1" dirty="0"/>
          </a:p>
        </p:txBody>
      </p:sp>
      <p:sp>
        <p:nvSpPr>
          <p:cNvPr id="18438" name="TextBox 8"/>
          <p:cNvSpPr txBox="1">
            <a:spLocks noChangeArrowheads="1"/>
          </p:cNvSpPr>
          <p:nvPr/>
        </p:nvSpPr>
        <p:spPr bwMode="auto">
          <a:xfrm>
            <a:off x="7854950" y="3402013"/>
            <a:ext cx="1030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t>Consumers</a:t>
            </a:r>
          </a:p>
        </p:txBody>
      </p:sp>
      <p:sp>
        <p:nvSpPr>
          <p:cNvPr id="16" name="Rounded Rectangle 15"/>
          <p:cNvSpPr/>
          <p:nvPr/>
        </p:nvSpPr>
        <p:spPr>
          <a:xfrm>
            <a:off x="2689225" y="3222625"/>
            <a:ext cx="1439863" cy="760413"/>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ounded Rectangle 16"/>
          <p:cNvSpPr/>
          <p:nvPr/>
        </p:nvSpPr>
        <p:spPr>
          <a:xfrm>
            <a:off x="5148263" y="3221038"/>
            <a:ext cx="1439862" cy="760412"/>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Rounded Rectangle 17"/>
          <p:cNvSpPr/>
          <p:nvPr/>
        </p:nvSpPr>
        <p:spPr>
          <a:xfrm>
            <a:off x="7667625" y="3224213"/>
            <a:ext cx="1441450" cy="760412"/>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442" name="TextBox 8"/>
          <p:cNvSpPr txBox="1">
            <a:spLocks noChangeArrowheads="1"/>
          </p:cNvSpPr>
          <p:nvPr/>
        </p:nvSpPr>
        <p:spPr bwMode="auto">
          <a:xfrm>
            <a:off x="2912796" y="4436268"/>
            <a:ext cx="1044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t>Advertisers</a:t>
            </a:r>
          </a:p>
          <a:p>
            <a:pPr algn="ctr" eaLnBrk="1" hangingPunct="1"/>
            <a:r>
              <a:rPr lang="en-US" sz="1200" b="1" dirty="0" smtClean="0"/>
              <a:t>e.g., Nike</a:t>
            </a:r>
            <a:endParaRPr lang="en-US" sz="1200" b="1" dirty="0"/>
          </a:p>
        </p:txBody>
      </p:sp>
      <p:sp>
        <p:nvSpPr>
          <p:cNvPr id="40" name="Rounded Rectangle 39"/>
          <p:cNvSpPr/>
          <p:nvPr/>
        </p:nvSpPr>
        <p:spPr>
          <a:xfrm>
            <a:off x="2746375" y="4292600"/>
            <a:ext cx="1441450" cy="760413"/>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444" name="Slide Number Placeholder 8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F0BA94-9DD4-C84D-97CF-3C86D1D84357}" type="slidenum">
              <a:rPr lang="en-US" sz="1200">
                <a:solidFill>
                  <a:srgbClr val="898989"/>
                </a:solidFill>
                <a:latin typeface="Calibri" charset="0"/>
              </a:rPr>
              <a:pPr eaLnBrk="1" hangingPunct="1"/>
              <a:t>9</a:t>
            </a:fld>
            <a:endParaRPr lang="en-US" sz="1200">
              <a:solidFill>
                <a:srgbClr val="898989"/>
              </a:solidFill>
              <a:latin typeface="Calibri" charset="0"/>
            </a:endParaRPr>
          </a:p>
        </p:txBody>
      </p:sp>
      <p:cxnSp>
        <p:nvCxnSpPr>
          <p:cNvPr id="12" name="Straight Arrow Connector 11"/>
          <p:cNvCxnSpPr/>
          <p:nvPr/>
        </p:nvCxnSpPr>
        <p:spPr>
          <a:xfrm>
            <a:off x="1385888" y="1387475"/>
            <a:ext cx="1584325" cy="0"/>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8446" name="TextBox 12"/>
          <p:cNvSpPr txBox="1">
            <a:spLocks noChangeArrowheads="1"/>
          </p:cNvSpPr>
          <p:nvPr/>
        </p:nvSpPr>
        <p:spPr bwMode="auto">
          <a:xfrm>
            <a:off x="1735138" y="1033463"/>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FF"/>
                </a:solidFill>
              </a:rPr>
              <a:t>conten</a:t>
            </a:r>
            <a:r>
              <a:rPr lang="en-US" sz="1400">
                <a:solidFill>
                  <a:srgbClr val="0000FF"/>
                </a:solidFill>
              </a:rPr>
              <a:t>t</a:t>
            </a:r>
          </a:p>
        </p:txBody>
      </p:sp>
      <p:cxnSp>
        <p:nvCxnSpPr>
          <p:cNvPr id="58" name="Straight Arrow Connector 57"/>
          <p:cNvCxnSpPr/>
          <p:nvPr/>
        </p:nvCxnSpPr>
        <p:spPr>
          <a:xfrm flipH="1">
            <a:off x="6511925" y="1412875"/>
            <a:ext cx="1360488" cy="0"/>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8448" name="TextBox 58"/>
          <p:cNvSpPr txBox="1">
            <a:spLocks noChangeArrowheads="1"/>
          </p:cNvSpPr>
          <p:nvPr/>
        </p:nvSpPr>
        <p:spPr bwMode="auto">
          <a:xfrm>
            <a:off x="6777038" y="1033463"/>
            <a:ext cx="89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8000"/>
                </a:solidFill>
              </a:rPr>
              <a:t>revenue</a:t>
            </a:r>
          </a:p>
        </p:txBody>
      </p:sp>
      <p:cxnSp>
        <p:nvCxnSpPr>
          <p:cNvPr id="60" name="Straight Arrow Connector 59"/>
          <p:cNvCxnSpPr/>
          <p:nvPr/>
        </p:nvCxnSpPr>
        <p:spPr>
          <a:xfrm>
            <a:off x="1619250" y="3390900"/>
            <a:ext cx="1093788" cy="9525"/>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1600200" y="3679825"/>
            <a:ext cx="1089025" cy="0"/>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125913" y="3390900"/>
            <a:ext cx="1093787" cy="9525"/>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4108450" y="3679825"/>
            <a:ext cx="1087438" cy="0"/>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6607175" y="3405188"/>
            <a:ext cx="1093788" cy="7937"/>
          </a:xfrm>
          <a:prstGeom prst="straightConnector1">
            <a:avLst/>
          </a:pr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6588125" y="3694113"/>
            <a:ext cx="1089025" cy="0"/>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3352800" y="1951038"/>
            <a:ext cx="5016500" cy="1262062"/>
          </a:xfrm>
          <a:custGeom>
            <a:avLst/>
            <a:gdLst>
              <a:gd name="connsiteX0" fmla="*/ 0 w 5016500"/>
              <a:gd name="connsiteY0" fmla="*/ 990603 h 990603"/>
              <a:gd name="connsiteX1" fmla="*/ 2527300 w 5016500"/>
              <a:gd name="connsiteY1" fmla="*/ 3 h 990603"/>
              <a:gd name="connsiteX2" fmla="*/ 5016500 w 5016500"/>
              <a:gd name="connsiteY2" fmla="*/ 977903 h 990603"/>
            </a:gdLst>
            <a:ahLst/>
            <a:cxnLst>
              <a:cxn ang="0">
                <a:pos x="connsiteX0" y="connsiteY0"/>
              </a:cxn>
              <a:cxn ang="0">
                <a:pos x="connsiteX1" y="connsiteY1"/>
              </a:cxn>
              <a:cxn ang="0">
                <a:pos x="connsiteX2" y="connsiteY2"/>
              </a:cxn>
            </a:cxnLst>
            <a:rect l="l" t="t" r="r" b="b"/>
            <a:pathLst>
              <a:path w="5016500" h="990603">
                <a:moveTo>
                  <a:pt x="0" y="990603"/>
                </a:moveTo>
                <a:cubicBezTo>
                  <a:pt x="845608" y="496361"/>
                  <a:pt x="1691217" y="2120"/>
                  <a:pt x="2527300" y="3"/>
                </a:cubicBezTo>
                <a:cubicBezTo>
                  <a:pt x="3363383" y="-2114"/>
                  <a:pt x="5016500" y="977903"/>
                  <a:pt x="5016500" y="977903"/>
                </a:cubicBezTo>
              </a:path>
            </a:pathLst>
          </a:cu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 name="Freeform 70"/>
          <p:cNvSpPr/>
          <p:nvPr/>
        </p:nvSpPr>
        <p:spPr>
          <a:xfrm>
            <a:off x="1258888" y="2382838"/>
            <a:ext cx="4321175" cy="841375"/>
          </a:xfrm>
          <a:custGeom>
            <a:avLst/>
            <a:gdLst>
              <a:gd name="connsiteX0" fmla="*/ 0 w 5016500"/>
              <a:gd name="connsiteY0" fmla="*/ 990603 h 990603"/>
              <a:gd name="connsiteX1" fmla="*/ 2527300 w 5016500"/>
              <a:gd name="connsiteY1" fmla="*/ 3 h 990603"/>
              <a:gd name="connsiteX2" fmla="*/ 5016500 w 5016500"/>
              <a:gd name="connsiteY2" fmla="*/ 977903 h 990603"/>
            </a:gdLst>
            <a:ahLst/>
            <a:cxnLst>
              <a:cxn ang="0">
                <a:pos x="connsiteX0" y="connsiteY0"/>
              </a:cxn>
              <a:cxn ang="0">
                <a:pos x="connsiteX1" y="connsiteY1"/>
              </a:cxn>
              <a:cxn ang="0">
                <a:pos x="connsiteX2" y="connsiteY2"/>
              </a:cxn>
            </a:cxnLst>
            <a:rect l="l" t="t" r="r" b="b"/>
            <a:pathLst>
              <a:path w="5016500" h="990603">
                <a:moveTo>
                  <a:pt x="0" y="990603"/>
                </a:moveTo>
                <a:cubicBezTo>
                  <a:pt x="845608" y="496361"/>
                  <a:pt x="1691217" y="2120"/>
                  <a:pt x="2527300" y="3"/>
                </a:cubicBezTo>
                <a:cubicBezTo>
                  <a:pt x="3363383" y="-2114"/>
                  <a:pt x="5016500" y="977903"/>
                  <a:pt x="5016500" y="977903"/>
                </a:cubicBezTo>
              </a:path>
            </a:pathLst>
          </a:custGeom>
          <a:ln w="381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4" name="Freeform 73"/>
          <p:cNvSpPr/>
          <p:nvPr/>
        </p:nvSpPr>
        <p:spPr>
          <a:xfrm>
            <a:off x="850900" y="1916113"/>
            <a:ext cx="5016500" cy="1262062"/>
          </a:xfrm>
          <a:custGeom>
            <a:avLst/>
            <a:gdLst>
              <a:gd name="connsiteX0" fmla="*/ 0 w 5016500"/>
              <a:gd name="connsiteY0" fmla="*/ 990603 h 990603"/>
              <a:gd name="connsiteX1" fmla="*/ 2527300 w 5016500"/>
              <a:gd name="connsiteY1" fmla="*/ 3 h 990603"/>
              <a:gd name="connsiteX2" fmla="*/ 5016500 w 5016500"/>
              <a:gd name="connsiteY2" fmla="*/ 977903 h 990603"/>
            </a:gdLst>
            <a:ahLst/>
            <a:cxnLst>
              <a:cxn ang="0">
                <a:pos x="connsiteX0" y="connsiteY0"/>
              </a:cxn>
              <a:cxn ang="0">
                <a:pos x="connsiteX1" y="connsiteY1"/>
              </a:cxn>
              <a:cxn ang="0">
                <a:pos x="connsiteX2" y="connsiteY2"/>
              </a:cxn>
            </a:cxnLst>
            <a:rect l="l" t="t" r="r" b="b"/>
            <a:pathLst>
              <a:path w="5016500" h="990603">
                <a:moveTo>
                  <a:pt x="0" y="990603"/>
                </a:moveTo>
                <a:cubicBezTo>
                  <a:pt x="845608" y="496361"/>
                  <a:pt x="1691217" y="2120"/>
                  <a:pt x="2527300" y="3"/>
                </a:cubicBezTo>
                <a:cubicBezTo>
                  <a:pt x="3363383" y="-2114"/>
                  <a:pt x="5016500" y="977903"/>
                  <a:pt x="5016500" y="977903"/>
                </a:cubicBezTo>
              </a:path>
            </a:pathLst>
          </a:cu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7" name="Freeform 76"/>
          <p:cNvSpPr/>
          <p:nvPr/>
        </p:nvSpPr>
        <p:spPr>
          <a:xfrm>
            <a:off x="3860800" y="2382838"/>
            <a:ext cx="4319588" cy="841375"/>
          </a:xfrm>
          <a:custGeom>
            <a:avLst/>
            <a:gdLst>
              <a:gd name="connsiteX0" fmla="*/ 0 w 5016500"/>
              <a:gd name="connsiteY0" fmla="*/ 990603 h 990603"/>
              <a:gd name="connsiteX1" fmla="*/ 2527300 w 5016500"/>
              <a:gd name="connsiteY1" fmla="*/ 3 h 990603"/>
              <a:gd name="connsiteX2" fmla="*/ 5016500 w 5016500"/>
              <a:gd name="connsiteY2" fmla="*/ 977903 h 990603"/>
            </a:gdLst>
            <a:ahLst/>
            <a:cxnLst>
              <a:cxn ang="0">
                <a:pos x="connsiteX0" y="connsiteY0"/>
              </a:cxn>
              <a:cxn ang="0">
                <a:pos x="connsiteX1" y="connsiteY1"/>
              </a:cxn>
              <a:cxn ang="0">
                <a:pos x="connsiteX2" y="connsiteY2"/>
              </a:cxn>
            </a:cxnLst>
            <a:rect l="l" t="t" r="r" b="b"/>
            <a:pathLst>
              <a:path w="5016500" h="990603">
                <a:moveTo>
                  <a:pt x="0" y="990603"/>
                </a:moveTo>
                <a:cubicBezTo>
                  <a:pt x="845608" y="496361"/>
                  <a:pt x="1691217" y="2120"/>
                  <a:pt x="2527300" y="3"/>
                </a:cubicBezTo>
                <a:cubicBezTo>
                  <a:pt x="3363383" y="-2114"/>
                  <a:pt x="5016500" y="977903"/>
                  <a:pt x="5016500" y="977903"/>
                </a:cubicBezTo>
              </a:path>
            </a:pathLst>
          </a:custGeom>
          <a:ln w="381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78" name="Straight Arrow Connector 77"/>
          <p:cNvCxnSpPr/>
          <p:nvPr/>
        </p:nvCxnSpPr>
        <p:spPr>
          <a:xfrm flipV="1">
            <a:off x="3419475" y="3973513"/>
            <a:ext cx="0" cy="319087"/>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1476375" y="4000500"/>
            <a:ext cx="1266825" cy="436563"/>
          </a:xfrm>
          <a:custGeom>
            <a:avLst/>
            <a:gdLst>
              <a:gd name="connsiteX0" fmla="*/ 1650021 w 1650021"/>
              <a:gd name="connsiteY0" fmla="*/ 647700 h 710024"/>
              <a:gd name="connsiteX1" fmla="*/ 202221 w 1650021"/>
              <a:gd name="connsiteY1" fmla="*/ 647700 h 710024"/>
              <a:gd name="connsiteX2" fmla="*/ 11721 w 1650021"/>
              <a:gd name="connsiteY2" fmla="*/ 0 h 710024"/>
              <a:gd name="connsiteX3" fmla="*/ 11721 w 1650021"/>
              <a:gd name="connsiteY3" fmla="*/ 0 h 710024"/>
            </a:gdLst>
            <a:ahLst/>
            <a:cxnLst>
              <a:cxn ang="0">
                <a:pos x="connsiteX0" y="connsiteY0"/>
              </a:cxn>
              <a:cxn ang="0">
                <a:pos x="connsiteX1" y="connsiteY1"/>
              </a:cxn>
              <a:cxn ang="0">
                <a:pos x="connsiteX2" y="connsiteY2"/>
              </a:cxn>
              <a:cxn ang="0">
                <a:pos x="connsiteX3" y="connsiteY3"/>
              </a:cxn>
            </a:cxnLst>
            <a:rect l="l" t="t" r="r" b="b"/>
            <a:pathLst>
              <a:path w="1650021" h="710024">
                <a:moveTo>
                  <a:pt x="1650021" y="647700"/>
                </a:moveTo>
                <a:cubicBezTo>
                  <a:pt x="1062646" y="701675"/>
                  <a:pt x="475271" y="755650"/>
                  <a:pt x="202221" y="647700"/>
                </a:cubicBezTo>
                <a:cubicBezTo>
                  <a:pt x="-70829" y="539750"/>
                  <a:pt x="11721" y="0"/>
                  <a:pt x="11721" y="0"/>
                </a:cubicBezTo>
                <a:lnTo>
                  <a:pt x="11721" y="0"/>
                </a:lnTo>
              </a:path>
            </a:pathLst>
          </a:cu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1" name="Freeform 80"/>
          <p:cNvSpPr/>
          <p:nvPr/>
        </p:nvSpPr>
        <p:spPr>
          <a:xfrm>
            <a:off x="4283968" y="4015120"/>
            <a:ext cx="1217973" cy="421992"/>
          </a:xfrm>
          <a:custGeom>
            <a:avLst/>
            <a:gdLst>
              <a:gd name="connsiteX0" fmla="*/ 1650021 w 1650021"/>
              <a:gd name="connsiteY0" fmla="*/ 647700 h 710024"/>
              <a:gd name="connsiteX1" fmla="*/ 202221 w 1650021"/>
              <a:gd name="connsiteY1" fmla="*/ 647700 h 710024"/>
              <a:gd name="connsiteX2" fmla="*/ 11721 w 1650021"/>
              <a:gd name="connsiteY2" fmla="*/ 0 h 710024"/>
              <a:gd name="connsiteX3" fmla="*/ 11721 w 1650021"/>
              <a:gd name="connsiteY3" fmla="*/ 0 h 710024"/>
            </a:gdLst>
            <a:ahLst/>
            <a:cxnLst>
              <a:cxn ang="0">
                <a:pos x="connsiteX0" y="connsiteY0"/>
              </a:cxn>
              <a:cxn ang="0">
                <a:pos x="connsiteX1" y="connsiteY1"/>
              </a:cxn>
              <a:cxn ang="0">
                <a:pos x="connsiteX2" y="connsiteY2"/>
              </a:cxn>
              <a:cxn ang="0">
                <a:pos x="connsiteX3" y="connsiteY3"/>
              </a:cxn>
            </a:cxnLst>
            <a:rect l="l" t="t" r="r" b="b"/>
            <a:pathLst>
              <a:path w="1650021" h="710024">
                <a:moveTo>
                  <a:pt x="1650021" y="647700"/>
                </a:moveTo>
                <a:cubicBezTo>
                  <a:pt x="1062646" y="701675"/>
                  <a:pt x="475271" y="755650"/>
                  <a:pt x="202221" y="647700"/>
                </a:cubicBezTo>
                <a:cubicBezTo>
                  <a:pt x="-70829" y="539750"/>
                  <a:pt x="11721" y="0"/>
                  <a:pt x="11721" y="0"/>
                </a:cubicBezTo>
                <a:lnTo>
                  <a:pt x="11721" y="0"/>
                </a:lnTo>
              </a:path>
            </a:pathLst>
          </a:custGeom>
          <a:ln w="38100">
            <a:solidFill>
              <a:srgbClr val="008000"/>
            </a:solidFill>
            <a:tailEnd type="arrow"/>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7" name="Freeform 26"/>
          <p:cNvSpPr/>
          <p:nvPr/>
        </p:nvSpPr>
        <p:spPr>
          <a:xfrm>
            <a:off x="304800" y="3987800"/>
            <a:ext cx="8534400" cy="2178050"/>
          </a:xfrm>
          <a:custGeom>
            <a:avLst/>
            <a:gdLst>
              <a:gd name="connsiteX0" fmla="*/ 0 w 8534400"/>
              <a:gd name="connsiteY0" fmla="*/ 12700 h 2667002"/>
              <a:gd name="connsiteX1" fmla="*/ 4076700 w 8534400"/>
              <a:gd name="connsiteY1" fmla="*/ 2667000 h 2667002"/>
              <a:gd name="connsiteX2" fmla="*/ 8534400 w 8534400"/>
              <a:gd name="connsiteY2" fmla="*/ 0 h 2667002"/>
            </a:gdLst>
            <a:ahLst/>
            <a:cxnLst>
              <a:cxn ang="0">
                <a:pos x="connsiteX0" y="connsiteY0"/>
              </a:cxn>
              <a:cxn ang="0">
                <a:pos x="connsiteX1" y="connsiteY1"/>
              </a:cxn>
              <a:cxn ang="0">
                <a:pos x="connsiteX2" y="connsiteY2"/>
              </a:cxn>
            </a:cxnLst>
            <a:rect l="l" t="t" r="r" b="b"/>
            <a:pathLst>
              <a:path w="8534400" h="2667002">
                <a:moveTo>
                  <a:pt x="0" y="12700"/>
                </a:moveTo>
                <a:cubicBezTo>
                  <a:pt x="1327150" y="1340908"/>
                  <a:pt x="2654300" y="2669117"/>
                  <a:pt x="4076700" y="2667000"/>
                </a:cubicBezTo>
                <a:cubicBezTo>
                  <a:pt x="5499100" y="2664883"/>
                  <a:pt x="7016750" y="1332441"/>
                  <a:pt x="8534400" y="0"/>
                </a:cubicBezTo>
              </a:path>
            </a:pathLst>
          </a:custGeom>
          <a:ln w="38100">
            <a:solidFill>
              <a:srgbClr val="0000FF"/>
            </a:solidFill>
            <a:tailEnd type="arrow"/>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3" name="Freeform 82"/>
          <p:cNvSpPr/>
          <p:nvPr/>
        </p:nvSpPr>
        <p:spPr>
          <a:xfrm>
            <a:off x="684213" y="3995738"/>
            <a:ext cx="7685087" cy="1593850"/>
          </a:xfrm>
          <a:custGeom>
            <a:avLst/>
            <a:gdLst>
              <a:gd name="connsiteX0" fmla="*/ 0 w 8534400"/>
              <a:gd name="connsiteY0" fmla="*/ 12700 h 2667002"/>
              <a:gd name="connsiteX1" fmla="*/ 4076700 w 8534400"/>
              <a:gd name="connsiteY1" fmla="*/ 2667000 h 2667002"/>
              <a:gd name="connsiteX2" fmla="*/ 8534400 w 8534400"/>
              <a:gd name="connsiteY2" fmla="*/ 0 h 2667002"/>
            </a:gdLst>
            <a:ahLst/>
            <a:cxnLst>
              <a:cxn ang="0">
                <a:pos x="connsiteX0" y="connsiteY0"/>
              </a:cxn>
              <a:cxn ang="0">
                <a:pos x="connsiteX1" y="connsiteY1"/>
              </a:cxn>
              <a:cxn ang="0">
                <a:pos x="connsiteX2" y="connsiteY2"/>
              </a:cxn>
            </a:cxnLst>
            <a:rect l="l" t="t" r="r" b="b"/>
            <a:pathLst>
              <a:path w="8534400" h="2667002">
                <a:moveTo>
                  <a:pt x="0" y="12700"/>
                </a:moveTo>
                <a:cubicBezTo>
                  <a:pt x="1327150" y="1340908"/>
                  <a:pt x="2654300" y="2669117"/>
                  <a:pt x="4076700" y="2667000"/>
                </a:cubicBezTo>
                <a:cubicBezTo>
                  <a:pt x="5499100" y="2664883"/>
                  <a:pt x="7016750" y="1332441"/>
                  <a:pt x="8534400" y="0"/>
                </a:cubicBezTo>
              </a:path>
            </a:pathLst>
          </a:custGeom>
          <a:ln w="38100">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18464" name="Picture 28" descr="Screen Shot 2013-05-11 at 5.32.5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981075"/>
            <a:ext cx="127793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29" descr="Screen Shot 2013-05-11 at 5.34.09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069975"/>
            <a:ext cx="1500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p:cNvSpPr>
            <a:spLocks noGrp="1"/>
          </p:cNvSpPr>
          <p:nvPr>
            <p:ph type="title"/>
          </p:nvPr>
        </p:nvSpPr>
        <p:spPr>
          <a:xfrm>
            <a:off x="304800" y="201613"/>
            <a:ext cx="8775628" cy="633412"/>
          </a:xfrm>
        </p:spPr>
        <p:txBody>
          <a:bodyPr/>
          <a:lstStyle/>
          <a:p>
            <a:pPr algn="ctr"/>
            <a:r>
              <a:rPr lang="en-US" sz="4000" b="1" dirty="0" smtClean="0">
                <a:solidFill>
                  <a:srgbClr val="FF0000"/>
                </a:solidFill>
                <a:latin typeface="Times New Roman" charset="0"/>
                <a:ea typeface="ＭＳ Ｐゴシック" charset="0"/>
                <a:cs typeface="Times New Roman" charset="0"/>
              </a:rPr>
              <a:t>Sports / Media Value </a:t>
            </a:r>
            <a:r>
              <a:rPr lang="en-US" sz="4000" b="1" dirty="0">
                <a:solidFill>
                  <a:srgbClr val="FF0000"/>
                </a:solidFill>
                <a:latin typeface="Times New Roman" charset="0"/>
                <a:ea typeface="ＭＳ Ｐゴシック" charset="0"/>
                <a:cs typeface="Times New Roman" charset="0"/>
              </a:rPr>
              <a:t>Chain (</a:t>
            </a:r>
            <a:r>
              <a:rPr lang="en-US" sz="4000" b="1" dirty="0" smtClean="0">
                <a:solidFill>
                  <a:srgbClr val="FF0000"/>
                </a:solidFill>
                <a:latin typeface="Times New Roman" charset="0"/>
                <a:ea typeface="ＭＳ Ｐゴシック" charset="0"/>
                <a:cs typeface="Times New Roman" charset="0"/>
              </a:rPr>
              <a:t>Simplified)</a:t>
            </a:r>
            <a:endParaRPr lang="en-US" sz="4000" b="1" dirty="0">
              <a:solidFill>
                <a:srgbClr val="FF0000"/>
              </a:solidFill>
              <a:latin typeface="Times New Roman" charset="0"/>
              <a:ea typeface="ＭＳ Ｐゴシック" charset="0"/>
              <a:cs typeface="Times New Roman" charset="0"/>
            </a:endParaRPr>
          </a:p>
        </p:txBody>
      </p:sp>
      <p:cxnSp>
        <p:nvCxnSpPr>
          <p:cNvPr id="37" name="Straight Arrow Connector 36"/>
          <p:cNvCxnSpPr/>
          <p:nvPr/>
        </p:nvCxnSpPr>
        <p:spPr>
          <a:xfrm flipH="1">
            <a:off x="4187825" y="3846513"/>
            <a:ext cx="3479800" cy="1006475"/>
          </a:xfrm>
          <a:prstGeom prst="straightConnector1">
            <a:avLst/>
          </a:prstGeom>
          <a:ln w="381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351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5447</TotalTime>
  <Words>4171</Words>
  <Application>Microsoft Macintosh PowerPoint</Application>
  <PresentationFormat>On-screen Show (4:3)</PresentationFormat>
  <Paragraphs>406</Paragraphs>
  <Slides>52</Slides>
  <Notes>9</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Adjacency</vt:lpstr>
      <vt:lpstr>Blank Presentation</vt:lpstr>
      <vt:lpstr>1_Blank Presentation</vt:lpstr>
      <vt:lpstr>2_Blank Presentation</vt:lpstr>
      <vt:lpstr>Sports and the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Sports / Media Value Chain (Simplified)</vt:lpstr>
      <vt:lpstr>PowerPoint Presentation</vt:lpstr>
      <vt:lpstr>PowerPoint Presentation</vt:lpstr>
      <vt:lpstr>Technology and Industry Disruptions (C. Vaishnav)</vt:lpstr>
      <vt:lpstr>Sports / Media Value Chain (Simplified)</vt:lpstr>
      <vt:lpstr>PowerPoint Presentation</vt:lpstr>
      <vt:lpstr>PowerPoint Presentation</vt:lpstr>
      <vt:lpstr>ESPN’s spending on Sports Content</vt:lpstr>
      <vt:lpstr>College Sports &amp; Advertising</vt:lpstr>
      <vt:lpstr>PowerPoint Presentation</vt:lpstr>
      <vt:lpstr>PowerPoint Presentation</vt:lpstr>
      <vt:lpstr>PowerPoint Presentation</vt:lpstr>
      <vt:lpstr>PowerPoint Presentation</vt:lpstr>
      <vt:lpstr>PowerPoint Presentation</vt:lpstr>
      <vt:lpstr>PowerPoint Presentation</vt:lpstr>
      <vt:lpstr>ACC Basketball  Win Percentages, 2000-2008</vt:lpstr>
      <vt:lpstr>PowerPoint Presentation</vt:lpstr>
      <vt:lpstr>PowerPoint Presentation</vt:lpstr>
      <vt:lpstr>Duke increases football spending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ESPN</vt:lpstr>
      <vt:lpstr>ESPN – the kingmaker</vt:lpstr>
      <vt:lpstr>PowerPoint Presentation</vt:lpstr>
      <vt:lpstr>Louisville</vt:lpstr>
      <vt:lpstr>Football – the lynchpin </vt:lpstr>
      <vt:lpstr>Louisville – investing in success</vt:lpstr>
      <vt:lpstr>Louisville – significant rewards</vt:lpstr>
      <vt:lpstr>Louisville - investing returns</vt:lpstr>
      <vt:lpstr>Duke - </vt:lpstr>
      <vt:lpstr>Duke – action steps</vt:lpstr>
      <vt:lpstr>PowerPoint Presentation</vt:lpstr>
      <vt:lpstr>Duke – spending trends</vt:lpstr>
      <vt:lpstr>Duke – athletic attitude </vt:lpstr>
      <vt:lpstr>Duke – Football goals</vt:lpstr>
      <vt:lpstr>Duke – right choice? </vt:lpstr>
      <vt:lpstr>Duke – entertainment business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Tessa Skot</dc:creator>
  <cp:lastModifiedBy>Charles Fine</cp:lastModifiedBy>
  <cp:revision>121</cp:revision>
  <dcterms:created xsi:type="dcterms:W3CDTF">2013-10-19T13:30:06Z</dcterms:created>
  <dcterms:modified xsi:type="dcterms:W3CDTF">2013-10-24T18:57:42Z</dcterms:modified>
</cp:coreProperties>
</file>